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7" r:id="rId2"/>
    <p:sldId id="356" r:id="rId3"/>
    <p:sldId id="294" r:id="rId4"/>
    <p:sldId id="365" r:id="rId5"/>
    <p:sldId id="293" r:id="rId6"/>
    <p:sldId id="458" r:id="rId7"/>
    <p:sldId id="467" r:id="rId8"/>
    <p:sldId id="471" r:id="rId9"/>
    <p:sldId id="468" r:id="rId10"/>
    <p:sldId id="469" r:id="rId11"/>
    <p:sldId id="470" r:id="rId12"/>
    <p:sldId id="472" r:id="rId13"/>
    <p:sldId id="473" r:id="rId14"/>
    <p:sldId id="474" r:id="rId15"/>
    <p:sldId id="475" r:id="rId16"/>
    <p:sldId id="476" r:id="rId17"/>
    <p:sldId id="477" r:id="rId18"/>
    <p:sldId id="349" r:id="rId19"/>
    <p:sldId id="350" r:id="rId20"/>
    <p:sldId id="358" r:id="rId21"/>
    <p:sldId id="355" r:id="rId22"/>
    <p:sldId id="455" r:id="rId23"/>
    <p:sldId id="457" r:id="rId2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02"/>
    <p:restoredTop sz="93537"/>
  </p:normalViewPr>
  <p:slideViewPr>
    <p:cSldViewPr snapToObjects="1">
      <p:cViewPr varScale="1">
        <p:scale>
          <a:sx n="119" d="100"/>
          <a:sy n="119" d="100"/>
        </p:scale>
        <p:origin x="168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F249307-8B77-6048-B5F9-F5961220CA3E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30F2F4C-2C4F-7643-AEA6-EA93698492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35973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ＭＳ Ｐゴシック" pitchFamily="-11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30F2F4C-2C4F-7643-AEA6-EA936984923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704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B56D77-63A2-A141-8CE4-2E00C545F1A6}" type="slidenum">
              <a:rPr lang="de-DE" sz="1200"/>
              <a:pPr eaLnBrk="1" hangingPunct="1"/>
              <a:t>15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793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B56D77-63A2-A141-8CE4-2E00C545F1A6}" type="slidenum">
              <a:rPr lang="de-DE" sz="1200"/>
              <a:pPr eaLnBrk="1" hangingPunct="1"/>
              <a:t>16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501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B56D77-63A2-A141-8CE4-2E00C545F1A6}" type="slidenum">
              <a:rPr lang="de-DE" sz="1200"/>
              <a:pPr eaLnBrk="1" hangingPunct="1"/>
              <a:t>17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978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0EF63-C544-B048-8070-3F458EB02B1D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90EF63-C544-B048-8070-3F458EB02B1D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52211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A5058-37CD-4F4F-96A3-A80EC238FC76}" type="slidenum">
              <a:rPr lang="de-DE" sz="1200"/>
              <a:pPr eaLnBrk="1" hangingPunct="1"/>
              <a:t>7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87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1A5058-37CD-4F4F-96A3-A80EC238FC76}" type="slidenum">
              <a:rPr lang="de-DE" sz="1200"/>
              <a:pPr eaLnBrk="1" hangingPunct="1"/>
              <a:t>8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848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D42E83-B1D3-7343-B4EC-20E98E90F510}" type="slidenum">
              <a:rPr lang="de-DE" sz="1200"/>
              <a:pPr eaLnBrk="1" hangingPunct="1"/>
              <a:t>9</a:t>
            </a:fld>
            <a:endParaRPr lang="de-DE" sz="1200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77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1D42E83-B1D3-7343-B4EC-20E98E90F510}" type="slidenum">
              <a:rPr lang="de-DE" sz="1200"/>
              <a:pPr eaLnBrk="1" hangingPunct="1"/>
              <a:t>10</a:t>
            </a:fld>
            <a:endParaRPr lang="de-DE" sz="1200"/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6830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42E83-B1D3-7343-B4EC-20E98E90F510}" type="slidenum"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7169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717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47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FDD0DE91-6917-9842-A857-37162887353C}" type="slidenum">
              <a:rPr lang="de-DE" sz="1200"/>
              <a:pPr eaLnBrk="1" hangingPunct="1"/>
              <a:t>12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4704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B56D77-63A2-A141-8CE4-2E00C545F1A6}" type="slidenum">
              <a:rPr lang="de-DE" sz="1200"/>
              <a:pPr eaLnBrk="1" hangingPunct="1"/>
              <a:t>13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051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7B56D77-63A2-A141-8CE4-2E00C545F1A6}" type="slidenum">
              <a:rPr lang="de-DE" sz="1200"/>
              <a:pPr eaLnBrk="1" hangingPunct="1"/>
              <a:t>14</a:t>
            </a:fld>
            <a:endParaRPr lang="de-DE" sz="1200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4813" cy="4114800"/>
          </a:xfrm>
          <a:ln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443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DB2F19-6213-CA49-8B58-D254ECEE0434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9A394-DBAB-1B4D-8744-C5657C197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333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D80A5-51E4-DC48-8986-D59F7169F452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CF84D-8096-A145-8CCC-E04EBD987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59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7317F-39EE-7340-AC6F-10FAE77ED57E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FAA21-B4D6-E54F-91BA-8437CE4007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2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D4970-7315-6148-848A-A67AE0642CB8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6433CC-08C4-294A-AEA8-BD9159E09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595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8CFCEB-3DE5-6141-96DC-398AD2BE5AB2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DD60B-F432-7244-85FE-2F7DC70793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564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3A75BE-1D42-4A4D-BC10-AFEA2945DA83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D565E-6613-C84E-A55F-F1825EDE4D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25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3161F-CC43-9F44-BD54-C04C5BF2B57C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2168E-B43C-194B-B0AE-E07D136B9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96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E5096-1E65-5F48-A3C6-C285DCA84703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C664D-3AEC-9E4A-B850-AFF8AC3185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11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FC9E26-7823-8241-A001-7A363B4D448C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8CC0C-7E23-124C-82EC-A398ACD6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052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D58BE-A645-3B4E-86FC-6D78E02E6302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7D8C4-14F7-1342-B606-684A07CD9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90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BAD5-A990-134B-B564-1335BCA24520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C560E-898D-2549-B549-B1E145C24A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618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F6FD4620-2096-544E-BD9B-14FD1BC67B9F}" type="datetime1">
              <a:rPr lang="en-US"/>
              <a:pPr>
                <a:defRPr/>
              </a:pPr>
              <a:t>6/7/24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EBC8368-A569-AB44-ACF3-DB580B1AC6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12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hyperlink" Target="http://www.demon-software.com/" TargetMode="Externa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hyperlink" Target="http://demon-nano.ups-tlse.fr/" TargetMode="Externa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jpeg"/><Relationship Id="rId21" Type="http://schemas.openxmlformats.org/officeDocument/2006/relationships/image" Target="../media/image20.tiff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tiff"/><Relationship Id="rId10" Type="http://schemas.openxmlformats.org/officeDocument/2006/relationships/image" Target="../media/image9.png"/><Relationship Id="rId19" Type="http://schemas.openxmlformats.org/officeDocument/2006/relationships/image" Target="../media/image18.tiff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dsalahub@ucalgary.ca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similefinder.com/facsimiles/luttrell-psalter-facsimile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33872"/>
            <a:ext cx="8229600" cy="1143000"/>
          </a:xfrm>
        </p:spPr>
        <p:txBody>
          <a:bodyPr/>
          <a:lstStyle/>
          <a:p>
            <a:pPr eaLnBrk="1" hangingPunct="1"/>
            <a: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“deMon quo </a:t>
            </a:r>
            <a:r>
              <a:rPr lang="en-CA" sz="3200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vadis</a:t>
            </a:r>
            <a: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?”</a:t>
            </a:r>
            <a:b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endParaRPr lang="en-US" sz="32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457200" y="264745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CA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                     Towards </a:t>
            </a:r>
            <a:r>
              <a:rPr lang="en-CA" dirty="0" err="1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multiscale</a:t>
            </a:r>
            <a:r>
              <a:rPr lang="en-CA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 modeling!</a:t>
            </a:r>
            <a:endParaRPr lang="en-US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097" y="684802"/>
            <a:ext cx="592753" cy="295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512691" y="548680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deMon2k</a:t>
            </a:r>
          </a:p>
          <a:p>
            <a:pPr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362394" y="1268760"/>
            <a:ext cx="2242747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cs typeface="Times New Roman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Visualization of orbitals, densities, electrostatic potentials and </a:t>
            </a:r>
          </a:p>
          <a:p>
            <a:pPr lvl="0">
              <a:buSzPct val="63000"/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  many other molecular fields</a:t>
            </a:r>
            <a:endParaRPr lang="de-DE" dirty="0">
              <a:latin typeface="Bitstream Vera Sans"/>
              <a:cs typeface="Times New Roman" charset="0"/>
            </a:endParaRPr>
          </a:p>
          <a:p>
            <a:pPr lvl="0">
              <a:buSzPct val="70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Fixed and adaptive numerical integration grids</a:t>
            </a:r>
          </a:p>
          <a:p>
            <a:pPr lvl="0">
              <a:buSzPct val="70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Near- and far-field NAIs and ERIs 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and 1</a:t>
            </a:r>
            <a:r>
              <a:rPr lang="de-DE" baseline="30000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st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 &amp; 2</a:t>
            </a:r>
            <a:r>
              <a:rPr lang="de-DE" baseline="30000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nd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 ERI derivatives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No limitation of l angular momentum througout the code</a:t>
            </a:r>
            <a:endParaRPr lang="de-DE" dirty="0">
              <a:solidFill>
                <a:srgbClr val="FF0000"/>
              </a:solidFill>
              <a:latin typeface="Bitstream Vera Sans"/>
              <a:cs typeface="Times New Roman" charset="0"/>
            </a:endParaRP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Parallelization of all program parts (2 step parallelization of Fock exchange)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Bitstream Vera Sans"/>
              </a:rPr>
              <a:t>Modified </a:t>
            </a:r>
            <a:r>
              <a:rPr lang="en-US" dirty="0" err="1">
                <a:solidFill>
                  <a:prstClr val="black"/>
                </a:solidFill>
                <a:latin typeface="Bitstream Vera Sans"/>
              </a:rPr>
              <a:t>Cholesky</a:t>
            </a:r>
            <a:r>
              <a:rPr lang="en-US" dirty="0">
                <a:solidFill>
                  <a:prstClr val="black"/>
                </a:solidFill>
                <a:latin typeface="Bitstream Vera Sans"/>
              </a:rPr>
              <a:t> decomposition for local Fock fitting</a:t>
            </a:r>
            <a:endParaRPr lang="de-DE" dirty="0">
              <a:solidFill>
                <a:prstClr val="black"/>
              </a:solidFill>
              <a:latin typeface="Bitstream Vera Sans"/>
              <a:cs typeface="Times New Roman" charset="0"/>
            </a:endParaRP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ScaLAPACK for parallel linear algebra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srgbClr val="00B050"/>
                </a:solidFill>
                <a:latin typeface="Bitstream Vera Sans"/>
                <a:cs typeface="Times New Roman" charset="0"/>
              </a:rPr>
              <a:t>Dual parallelization </a:t>
            </a:r>
            <a:r>
              <a:rPr lang="de-DE" dirty="0" err="1">
                <a:solidFill>
                  <a:srgbClr val="00B050"/>
                </a:solidFill>
                <a:latin typeface="Bitstream Vera Sans"/>
                <a:cs typeface="Times New Roman" charset="0"/>
              </a:rPr>
              <a:t>with</a:t>
            </a:r>
            <a:r>
              <a:rPr lang="de-DE" dirty="0">
                <a:solidFill>
                  <a:srgbClr val="00B050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 err="1">
                <a:solidFill>
                  <a:srgbClr val="00B050"/>
                </a:solidFill>
                <a:latin typeface="Bitstream Vera Sans"/>
                <a:cs typeface="Times New Roman" charset="0"/>
              </a:rPr>
              <a:t>groups</a:t>
            </a:r>
            <a:endParaRPr lang="de-DE" dirty="0">
              <a:solidFill>
                <a:srgbClr val="00B050"/>
              </a:solidFill>
              <a:latin typeface="Bitstream Vera Sans"/>
              <a:cs typeface="Times New Roman" charset="0"/>
            </a:endParaRP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00B050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srgbClr val="FF0000"/>
                </a:solidFill>
                <a:latin typeface="Bitstream Vera Sans"/>
                <a:cs typeface="Times New Roman" charset="0"/>
              </a:rPr>
              <a:t>Global </a:t>
            </a:r>
            <a:r>
              <a:rPr lang="de-DE" dirty="0" err="1">
                <a:solidFill>
                  <a:srgbClr val="FF0000"/>
                </a:solidFill>
                <a:latin typeface="Bitstream Vera Sans"/>
                <a:cs typeface="Times New Roman" charset="0"/>
              </a:rPr>
              <a:t>arrays</a:t>
            </a:r>
            <a:r>
              <a:rPr lang="de-DE" dirty="0">
                <a:solidFill>
                  <a:srgbClr val="FF0000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Bitstream Vera Sans"/>
                <a:cs typeface="Times New Roman" charset="0"/>
              </a:rPr>
              <a:t>for</a:t>
            </a:r>
            <a:r>
              <a:rPr lang="de-DE" dirty="0">
                <a:solidFill>
                  <a:srgbClr val="FF0000"/>
                </a:solidFill>
                <a:latin typeface="Bitstream Vera Sans"/>
                <a:cs typeface="Times New Roman" charset="0"/>
              </a:rPr>
              <a:t> RAM </a:t>
            </a:r>
            <a:r>
              <a:rPr lang="de-DE" dirty="0" err="1">
                <a:solidFill>
                  <a:srgbClr val="FF0000"/>
                </a:solidFill>
                <a:latin typeface="Bitstream Vera Sans"/>
                <a:cs typeface="Times New Roman" charset="0"/>
              </a:rPr>
              <a:t>reduced</a:t>
            </a:r>
            <a:r>
              <a:rPr lang="de-DE" dirty="0">
                <a:solidFill>
                  <a:srgbClr val="FF0000"/>
                </a:solidFill>
                <a:latin typeface="Bitstream Vera Sans"/>
                <a:cs typeface="Times New Roman" charset="0"/>
              </a:rPr>
              <a:t> ADFT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Local, GGA and meta-GGA functionals including SCAN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Access to libXC functionals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Analytic ADFT LDA, GGA 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and hybrid </a:t>
            </a:r>
            <a:r>
              <a:rPr lang="de-DE" dirty="0" err="1">
                <a:solidFill>
                  <a:prstClr val="black"/>
                </a:solidFill>
                <a:latin typeface="Bitstream Vera Sans"/>
              </a:rPr>
              <a:t>kernels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 (PW86, PBE)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Global (B3LYP, PBE0, M06 etc.) and </a:t>
            </a:r>
          </a:p>
          <a:p>
            <a:pPr lvl="0">
              <a:buSzPct val="63000"/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 range-separated (LC, CAM, HSE06,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QTP) hybrid functionals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Parallel 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D3 </a:t>
            </a:r>
            <a:r>
              <a:rPr lang="de-DE" dirty="0" err="1">
                <a:solidFill>
                  <a:schemeClr val="tx1"/>
                </a:solidFill>
                <a:latin typeface="Bitstream Vera Sans"/>
                <a:cs typeface="Times New Roman" charset="0"/>
              </a:rPr>
              <a:t>dispersion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srgbClr val="00B050"/>
                </a:solidFill>
                <a:latin typeface="Bitstream Vera Sans"/>
                <a:cs typeface="Times New Roman" charset="0"/>
              </a:rPr>
              <a:t>(2nd derivatives </a:t>
            </a:r>
            <a:r>
              <a:rPr lang="de-DE" dirty="0" err="1">
                <a:solidFill>
                  <a:srgbClr val="00B050"/>
                </a:solidFill>
                <a:latin typeface="Bitstream Vera Sans"/>
                <a:cs typeface="Times New Roman" charset="0"/>
              </a:rPr>
              <a:t>done</a:t>
            </a:r>
            <a:r>
              <a:rPr lang="de-DE" dirty="0">
                <a:solidFill>
                  <a:srgbClr val="00B050"/>
                </a:solidFill>
                <a:latin typeface="Bitstream Vera Sans"/>
                <a:cs typeface="Times New Roman" charset="0"/>
              </a:rPr>
              <a:t>!)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Broken symmetry calculation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MCPs &amp; ECPs and 1</a:t>
            </a:r>
            <a:r>
              <a:rPr lang="de-DE" baseline="30000" dirty="0">
                <a:solidFill>
                  <a:schemeClr val="tx1"/>
                </a:solidFill>
                <a:latin typeface="Bitstream Vera Sans"/>
              </a:rPr>
              <a:t>st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 and 2</a:t>
            </a:r>
            <a:r>
              <a:rPr lang="de-DE" baseline="30000" dirty="0">
                <a:solidFill>
                  <a:schemeClr val="tx1"/>
                </a:solidFill>
                <a:latin typeface="Bitstream Vera Sans"/>
              </a:rPr>
              <a:t>nd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 analytic derivatives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LDA and GGA optimized basis sets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Automatic generation of all-electron and MCP/ECP auxiliary functions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613" y="676015"/>
            <a:ext cx="276168" cy="243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690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225" y="620688"/>
            <a:ext cx="576941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321874" y="404664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 defTabSz="257175"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deMon2k</a:t>
            </a:r>
          </a:p>
          <a:p>
            <a:pPr defTabSz="257175"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76225" y="1256741"/>
            <a:ext cx="2242747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QM/MM with deMon-Charmm interface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Molecular Mechanics (OPLS, AMBER)</a:t>
            </a:r>
          </a:p>
          <a:p>
            <a:pPr lvl="0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Metadynamics (interfaced with codes Plumed 1 and 2)</a:t>
            </a:r>
          </a:p>
          <a:p>
            <a:pPr lvl="0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Path Integral Molecular Dynamics (interfaced with i-PI)</a:t>
            </a:r>
          </a:p>
          <a:p>
            <a:pPr defTabSz="257175">
              <a:buSzPct val="70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PIMD+PTMD with i-PI interface</a:t>
            </a:r>
          </a:p>
          <a:p>
            <a:pPr defTabSz="257175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Code adaptation to PGI and gfortran compilers</a:t>
            </a:r>
          </a:p>
          <a:p>
            <a:pPr defTabSz="257175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Single board GPU version 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(Jorge Martin del Campo?)</a:t>
            </a:r>
          </a:p>
          <a:p>
            <a:pPr defTabSz="257175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Permit multiple </a:t>
            </a:r>
            <a:r>
              <a:rPr lang="de-DE" dirty="0" err="1">
                <a:solidFill>
                  <a:prstClr val="black"/>
                </a:solidFill>
                <a:latin typeface="Bitstream Vera Sans"/>
              </a:rPr>
              <a:t>property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Bitstream Vera Sans"/>
              </a:rPr>
              <a:t>calculations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 in </a:t>
            </a:r>
            <a:r>
              <a:rPr lang="de-DE" dirty="0" err="1">
                <a:solidFill>
                  <a:prstClr val="black"/>
                </a:solidFill>
                <a:latin typeface="Bitstream Vera Sans"/>
              </a:rPr>
              <a:t>one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 err="1">
                <a:solidFill>
                  <a:prstClr val="black"/>
                </a:solidFill>
                <a:latin typeface="Bitstream Vera Sans"/>
              </a:rPr>
              <a:t>run</a:t>
            </a:r>
            <a:endParaRPr lang="de-DE" dirty="0">
              <a:solidFill>
                <a:prstClr val="black"/>
              </a:solidFill>
              <a:latin typeface="Bitstream Vera Sans"/>
            </a:endParaRPr>
          </a:p>
          <a:p>
            <a:pPr defTabSz="257175">
              <a:buSzPct val="70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Ehrenfest dynamics</a:t>
            </a:r>
          </a:p>
          <a:p>
            <a:pPr defTabSz="257175">
              <a:buSzPct val="70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Multicomponent ADFT</a:t>
            </a:r>
          </a:p>
          <a:p>
            <a:pPr defTabSz="257175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QCNR </a:t>
            </a:r>
            <a:r>
              <a:rPr lang="mr-IN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–</a:t>
            </a: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Quantum Chemical Nano </a:t>
            </a:r>
            <a:r>
              <a:rPr lang="de-DE" dirty="0" err="1">
                <a:solidFill>
                  <a:prstClr val="black"/>
                </a:solidFill>
                <a:latin typeface="Bitstream Vera Sans"/>
                <a:cs typeface="Times New Roman" charset="0"/>
              </a:rPr>
              <a:t>reactor</a:t>
            </a:r>
            <a:endParaRPr lang="de-DE" dirty="0">
              <a:solidFill>
                <a:prstClr val="black"/>
              </a:solidFill>
              <a:latin typeface="Bitstream Vera Sans"/>
              <a:cs typeface="Times New Roman" charset="0"/>
            </a:endParaRPr>
          </a:p>
          <a:p>
            <a:pPr defTabSz="257175">
              <a:buSzPct val="63000"/>
              <a:buBlip>
                <a:blip r:embed="rId4"/>
              </a:buBlip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Web site: </a:t>
            </a:r>
            <a:r>
              <a:rPr lang="de-DE" dirty="0">
                <a:solidFill>
                  <a:prstClr val="black"/>
                </a:solidFill>
                <a:latin typeface="Bitstream Vera Sans"/>
                <a:hlinkClick r:id="rId5"/>
              </a:rPr>
              <a:t>www.demon-software.com</a:t>
            </a:r>
            <a:endParaRPr lang="de-DE" dirty="0">
              <a:solidFill>
                <a:prstClr val="black"/>
              </a:solidFill>
              <a:latin typeface="Bitstream Vera Sans"/>
            </a:endParaRPr>
          </a:p>
          <a:p>
            <a:pPr defTabSz="257175">
              <a:buSzPct val="63000"/>
              <a:buBlip>
                <a:blip r:embed="rId4"/>
              </a:buBlip>
              <a:defRPr/>
            </a:pPr>
            <a:endParaRPr lang="de-DE" dirty="0">
              <a:solidFill>
                <a:prstClr val="black"/>
              </a:solidFill>
              <a:latin typeface="Bitstream Vera Sans"/>
            </a:endParaRPr>
          </a:p>
          <a:p>
            <a:pPr defTabSz="257175">
              <a:buSzPct val="63000"/>
              <a:buBlip>
                <a:blip r:embed="rId4"/>
              </a:buBlip>
              <a:defRPr/>
            </a:pPr>
            <a:endParaRPr lang="de-DE" dirty="0">
              <a:solidFill>
                <a:prstClr val="black"/>
              </a:solidFill>
              <a:latin typeface="Bitstream Vera Sans"/>
            </a:endParaRPr>
          </a:p>
          <a:p>
            <a:pPr defTabSz="257175">
              <a:buSzPct val="63000"/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</a:rPr>
              <a:t>For sure something missed!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398" y="568436"/>
            <a:ext cx="223032" cy="196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139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24537"/>
            <a:ext cx="456538" cy="33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915816" y="404664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deMonNano</a:t>
            </a:r>
            <a:endParaRPr lang="de-DE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  <a:p>
            <a:pPr>
              <a:defRPr/>
            </a:pP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493840" y="1402593"/>
            <a:ext cx="2487867" cy="129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Energy </a:t>
            </a:r>
            <a:r>
              <a:rPr lang="de-DE" dirty="0" err="1"/>
              <a:t>calculations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DFTB, DFTB2 (SCC-DFTB), DFTB3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de-DE" dirty="0"/>
              <a:t> Choice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>
                <a:solidFill>
                  <a:schemeClr val="tx1"/>
                </a:solidFill>
              </a:rPr>
              <a:t>atomic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charges</a:t>
            </a:r>
            <a:r>
              <a:rPr lang="de-DE" dirty="0">
                <a:solidFill>
                  <a:schemeClr val="tx1"/>
                </a:solidFill>
              </a:rPr>
              <a:t> in DFTB2/3 </a:t>
            </a:r>
            <a:r>
              <a:rPr lang="de-DE" dirty="0" err="1">
                <a:solidFill>
                  <a:schemeClr val="tx1"/>
                </a:solidFill>
              </a:rPr>
              <a:t>potentials</a:t>
            </a:r>
            <a:r>
              <a:rPr lang="de-DE" dirty="0">
                <a:solidFill>
                  <a:schemeClr val="tx1"/>
                </a:solidFill>
              </a:rPr>
              <a:t> : </a:t>
            </a:r>
            <a:r>
              <a:rPr lang="de-DE" dirty="0" err="1">
                <a:solidFill>
                  <a:schemeClr val="tx1"/>
                </a:solidFill>
              </a:rPr>
              <a:t>Mulliken</a:t>
            </a:r>
            <a:r>
              <a:rPr lang="de-DE" dirty="0">
                <a:solidFill>
                  <a:schemeClr val="tx1"/>
                </a:solidFill>
              </a:rPr>
              <a:t>, Charge Model 3 </a:t>
            </a:r>
            <a:r>
              <a:rPr lang="de-DE" dirty="0" err="1">
                <a:solidFill>
                  <a:schemeClr val="tx1"/>
                </a:solidFill>
              </a:rPr>
              <a:t>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Weighted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Mulliken</a:t>
            </a:r>
            <a:endParaRPr lang="de-DE" dirty="0"/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Several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parameters</a:t>
            </a:r>
            <a:r>
              <a:rPr lang="de-DE" dirty="0"/>
              <a:t> (BIO, MAT, SCC, non </a:t>
            </a:r>
            <a:r>
              <a:rPr lang="de-DE" dirty="0">
                <a:solidFill>
                  <a:schemeClr val="tx1"/>
                </a:solidFill>
              </a:rPr>
              <a:t>SCC </a:t>
            </a:r>
            <a:r>
              <a:rPr lang="de-DE" dirty="0">
                <a:solidFill>
                  <a:srgbClr val="00B050"/>
                </a:solidFill>
              </a:rPr>
              <a:t>+ </a:t>
            </a:r>
            <a:r>
              <a:rPr lang="de-DE" dirty="0" err="1">
                <a:solidFill>
                  <a:srgbClr val="00B050"/>
                </a:solidFill>
              </a:rPr>
              <a:t>compatible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with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dftb.org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parameters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Empirical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corrections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dispersion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DFTB-MM (UFF + </a:t>
            </a:r>
            <a:r>
              <a:rPr lang="de-DE" dirty="0" err="1">
                <a:solidFill>
                  <a:schemeClr val="tx1"/>
                </a:solidFill>
              </a:rPr>
              <a:t>atomic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charges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New QM/MM </a:t>
            </a:r>
            <a:r>
              <a:rPr lang="de-DE" dirty="0" err="1">
                <a:solidFill>
                  <a:srgbClr val="00B050"/>
                </a:solidFill>
              </a:rPr>
              <a:t>scheme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combining</a:t>
            </a:r>
            <a:r>
              <a:rPr lang="de-DE" dirty="0">
                <a:solidFill>
                  <a:srgbClr val="00B050"/>
                </a:solidFill>
              </a:rPr>
              <a:t> DFTB and </a:t>
            </a:r>
            <a:r>
              <a:rPr lang="de-DE" dirty="0" err="1">
                <a:solidFill>
                  <a:srgbClr val="00B050"/>
                </a:solidFill>
              </a:rPr>
              <a:t>first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class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force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field</a:t>
            </a:r>
            <a:r>
              <a:rPr lang="de-DE" dirty="0" err="1">
                <a:solidFill>
                  <a:schemeClr val="tx1"/>
                </a:solidFill>
              </a:rPr>
              <a:t>s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DFTB-FF </a:t>
            </a:r>
            <a:r>
              <a:rPr lang="de-DE" dirty="0" err="1"/>
              <a:t>for</a:t>
            </a:r>
            <a:r>
              <a:rPr lang="de-DE" dirty="0"/>
              <a:t> Argon </a:t>
            </a:r>
            <a:r>
              <a:rPr lang="de-DE" dirty="0" err="1"/>
              <a:t>matrix</a:t>
            </a:r>
            <a:r>
              <a:rPr lang="de-DE" dirty="0"/>
              <a:t> </a:t>
            </a:r>
            <a:r>
              <a:rPr lang="de-DE" dirty="0" err="1"/>
              <a:t>environment</a:t>
            </a:r>
            <a:r>
              <a:rPr lang="de-DE" dirty="0"/>
              <a:t> </a:t>
            </a:r>
            <a:r>
              <a:rPr lang="de-DE" dirty="0">
                <a:solidFill>
                  <a:srgbClr val="FF0000"/>
                </a:solidFill>
              </a:rPr>
              <a:t>(Neon and Helium </a:t>
            </a:r>
            <a:r>
              <a:rPr lang="de-DE" dirty="0" err="1">
                <a:solidFill>
                  <a:srgbClr val="FF0000"/>
                </a:solidFill>
              </a:rPr>
              <a:t>arriving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soon</a:t>
            </a:r>
            <a:r>
              <a:rPr lang="de-DE" dirty="0">
                <a:solidFill>
                  <a:srgbClr val="FF0000"/>
                </a:solidFill>
              </a:rPr>
              <a:t>)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Charge </a:t>
            </a:r>
            <a:r>
              <a:rPr lang="de-DE" dirty="0" err="1"/>
              <a:t>constrained</a:t>
            </a:r>
            <a:r>
              <a:rPr lang="de-DE" dirty="0"/>
              <a:t> DFTB (c-DFTB) 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 </a:t>
            </a:r>
            <a:r>
              <a:rPr lang="de-DE" dirty="0" err="1"/>
              <a:t>Configuration</a:t>
            </a:r>
            <a:r>
              <a:rPr lang="de-DE" dirty="0"/>
              <a:t> </a:t>
            </a:r>
            <a:r>
              <a:rPr lang="de-DE" dirty="0" err="1"/>
              <a:t>interaction</a:t>
            </a:r>
            <a:r>
              <a:rPr lang="de-DE" dirty="0"/>
              <a:t> DFTB (DFTB-CI)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Excited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</a:t>
            </a:r>
            <a:r>
              <a:rPr lang="de-DE" dirty="0" err="1"/>
              <a:t>energies</a:t>
            </a:r>
            <a:r>
              <a:rPr lang="de-DE" dirty="0"/>
              <a:t> and </a:t>
            </a:r>
            <a:r>
              <a:rPr lang="de-DE" dirty="0" err="1"/>
              <a:t>gradients</a:t>
            </a:r>
            <a:r>
              <a:rPr lang="de-DE" dirty="0"/>
              <a:t> via Linear </a:t>
            </a:r>
            <a:r>
              <a:rPr lang="de-DE" dirty="0" err="1"/>
              <a:t>response</a:t>
            </a:r>
            <a:r>
              <a:rPr lang="de-DE" dirty="0"/>
              <a:t> TD-DFTB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: </a:t>
            </a:r>
            <a:r>
              <a:rPr lang="de-DE" dirty="0" err="1"/>
              <a:t>k</a:t>
            </a:r>
            <a:r>
              <a:rPr lang="de-DE" dirty="0"/>
              <a:t>-points </a:t>
            </a:r>
            <a:r>
              <a:rPr lang="de-DE" dirty="0" err="1"/>
              <a:t>calculations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Tx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Coordinates</a:t>
            </a:r>
            <a:r>
              <a:rPr lang="de-DE" dirty="0"/>
              <a:t> : </a:t>
            </a:r>
            <a:r>
              <a:rPr lang="de-DE" dirty="0" err="1"/>
              <a:t>Cartesians</a:t>
            </a:r>
            <a:r>
              <a:rPr lang="de-DE" dirty="0"/>
              <a:t>, rigid-body  </a:t>
            </a:r>
            <a:r>
              <a:rPr lang="de-DE" dirty="0" err="1"/>
              <a:t>coordinates</a:t>
            </a:r>
            <a:r>
              <a:rPr lang="de-DE" dirty="0"/>
              <a:t> </a:t>
            </a:r>
            <a:r>
              <a:rPr lang="de-DE" dirty="0" err="1"/>
              <a:t>Quaternions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define</a:t>
            </a:r>
            <a:r>
              <a:rPr lang="de-DE" dirty="0"/>
              <a:t> geometries</a:t>
            </a:r>
          </a:p>
          <a:p>
            <a:pPr>
              <a:buSzPct val="70000"/>
              <a:buFontTx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Visualisation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of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molecular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orbitals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Image 1" descr="demon.png">
            <a:extLst>
              <a:ext uri="{FF2B5EF4-FFF2-40B4-BE49-F238E27FC236}">
                <a16:creationId xmlns:a16="http://schemas.microsoft.com/office/drawing/2014/main" id="{0926D3D7-06C0-0D62-74A0-CE3F63A0E9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2725"/>
            <a:ext cx="456538" cy="58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47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512941"/>
            <a:ext cx="576064" cy="312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834204" y="188640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deMonNano</a:t>
            </a:r>
            <a:endParaRPr lang="de-DE" dirty="0">
              <a:solidFill>
                <a:srgbClr val="0000FF"/>
              </a:solidFill>
            </a:endParaRPr>
          </a:p>
          <a:p>
            <a:pPr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  <a:p>
            <a:pPr>
              <a:defRPr/>
            </a:pP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15958" y="1196752"/>
            <a:ext cx="3148593" cy="129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Geometry</a:t>
            </a:r>
            <a:r>
              <a:rPr lang="de-DE" dirty="0"/>
              <a:t> </a:t>
            </a:r>
            <a:r>
              <a:rPr lang="de-DE" dirty="0" err="1"/>
              <a:t>optimization</a:t>
            </a:r>
            <a:endParaRPr lang="de-DE" dirty="0"/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Search </a:t>
            </a:r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transition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states</a:t>
            </a:r>
            <a:r>
              <a:rPr lang="de-DE" dirty="0">
                <a:solidFill>
                  <a:schemeClr val="tx1"/>
                </a:solidFill>
              </a:rPr>
              <a:t> (</a:t>
            </a:r>
            <a:r>
              <a:rPr lang="de-DE" dirty="0" err="1">
                <a:solidFill>
                  <a:schemeClr val="tx1"/>
                </a:solidFill>
              </a:rPr>
              <a:t>Nudged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elastic</a:t>
            </a:r>
            <a:r>
              <a:rPr lang="de-DE" dirty="0">
                <a:solidFill>
                  <a:schemeClr val="tx1"/>
                </a:solidFill>
              </a:rPr>
              <a:t> band) 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Molecular</a:t>
            </a:r>
            <a:r>
              <a:rPr lang="de-DE" dirty="0"/>
              <a:t> Dynamics, Monte Carlo, Car </a:t>
            </a:r>
            <a:r>
              <a:rPr lang="de-DE" dirty="0" err="1"/>
              <a:t>Parrinello</a:t>
            </a:r>
            <a:r>
              <a:rPr lang="de-DE" dirty="0"/>
              <a:t> MD</a:t>
            </a:r>
          </a:p>
          <a:p>
            <a:pPr>
              <a:buSzPct val="63000"/>
              <a:buBlip>
                <a:blip r:embed="rId4"/>
              </a:buBlip>
              <a:defRPr/>
            </a:pPr>
            <a:r>
              <a:rPr lang="de-DE" dirty="0"/>
              <a:t> Thermostats : Berendsen, </a:t>
            </a:r>
            <a:r>
              <a:rPr lang="de-DE" dirty="0" err="1"/>
              <a:t>Nose</a:t>
            </a:r>
            <a:r>
              <a:rPr lang="de-DE" dirty="0"/>
              <a:t> Hoover Chain, </a:t>
            </a:r>
            <a:r>
              <a:rPr lang="fr-FR" dirty="0" err="1">
                <a:solidFill>
                  <a:schemeClr val="tx1"/>
                </a:solidFill>
              </a:rPr>
              <a:t>stochastic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velocity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rescaling</a:t>
            </a:r>
            <a:r>
              <a:rPr lang="fr-FR" dirty="0">
                <a:solidFill>
                  <a:schemeClr val="tx1"/>
                </a:solidFill>
              </a:rPr>
              <a:t>, Langevin, Andersen</a:t>
            </a:r>
            <a:endParaRPr lang="de-DE" dirty="0"/>
          </a:p>
          <a:p>
            <a:pPr>
              <a:buSzPct val="63000"/>
              <a:buBlip>
                <a:blip r:embed="rId4"/>
              </a:buBlip>
              <a:defRPr/>
            </a:pPr>
            <a:r>
              <a:rPr lang="de-DE" dirty="0"/>
              <a:t> Parallel </a:t>
            </a:r>
            <a:r>
              <a:rPr lang="de-DE" dirty="0" err="1"/>
              <a:t>tempering</a:t>
            </a:r>
            <a:r>
              <a:rPr lang="de-DE" dirty="0"/>
              <a:t> Monte Carlo and MD (PTMC and PTMD)</a:t>
            </a:r>
          </a:p>
          <a:p>
            <a:pPr>
              <a:buSzPct val="6300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Densities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states</a:t>
            </a:r>
            <a:r>
              <a:rPr lang="de-DE" dirty="0"/>
              <a:t> &amp; Heat </a:t>
            </a:r>
            <a:r>
              <a:rPr lang="de-DE" dirty="0" err="1"/>
              <a:t>capacities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PTMC and PTMD </a:t>
            </a:r>
          </a:p>
          <a:p>
            <a:pPr>
              <a:buSzPct val="6300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Vibrational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(double </a:t>
            </a:r>
            <a:r>
              <a:rPr lang="de-DE" dirty="0" err="1"/>
              <a:t>harmonic</a:t>
            </a:r>
            <a:r>
              <a:rPr lang="de-DE" dirty="0"/>
              <a:t> </a:t>
            </a:r>
            <a:r>
              <a:rPr lang="de-DE" dirty="0" err="1"/>
              <a:t>approximation</a:t>
            </a:r>
            <a:r>
              <a:rPr lang="de-DE" dirty="0"/>
              <a:t>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Anharmonic</a:t>
            </a:r>
            <a:r>
              <a:rPr lang="de-DE" dirty="0"/>
              <a:t> </a:t>
            </a:r>
            <a:r>
              <a:rPr lang="de-DE" dirty="0" err="1"/>
              <a:t>vibrational</a:t>
            </a:r>
            <a:r>
              <a:rPr lang="de-DE" dirty="0"/>
              <a:t> </a:t>
            </a:r>
            <a:r>
              <a:rPr lang="de-DE" dirty="0" err="1"/>
              <a:t>spectrum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MD 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Metadynamics</a:t>
            </a:r>
            <a:r>
              <a:rPr lang="de-DE" dirty="0"/>
              <a:t> (</a:t>
            </a:r>
            <a:r>
              <a:rPr lang="de-DE" dirty="0" err="1"/>
              <a:t>interfaced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code </a:t>
            </a:r>
            <a:r>
              <a:rPr lang="de-DE" dirty="0" err="1"/>
              <a:t>plumed</a:t>
            </a:r>
            <a:r>
              <a:rPr lang="de-DE" dirty="0"/>
              <a:t> 1 and 2)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Path Integral </a:t>
            </a:r>
            <a:r>
              <a:rPr lang="de-DE" dirty="0" err="1"/>
              <a:t>Molecular</a:t>
            </a:r>
            <a:r>
              <a:rPr lang="de-DE" dirty="0"/>
              <a:t> Dynamics (</a:t>
            </a:r>
            <a:r>
              <a:rPr lang="de-DE" dirty="0" err="1"/>
              <a:t>interfaced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i-PI)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PIMD+PTMD </a:t>
            </a:r>
            <a:r>
              <a:rPr lang="de-DE" dirty="0" err="1">
                <a:solidFill>
                  <a:schemeClr val="tx1"/>
                </a:solidFill>
              </a:rPr>
              <a:t>with</a:t>
            </a:r>
            <a:r>
              <a:rPr lang="de-DE" dirty="0">
                <a:solidFill>
                  <a:schemeClr val="tx1"/>
                </a:solidFill>
              </a:rPr>
              <a:t> i-PI interface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QCNR </a:t>
            </a:r>
            <a:r>
              <a:rPr lang="mr-IN" dirty="0">
                <a:solidFill>
                  <a:schemeClr val="tx1"/>
                </a:solidFill>
              </a:rPr>
              <a:t>–</a:t>
            </a:r>
            <a:r>
              <a:rPr lang="de-DE" dirty="0">
                <a:solidFill>
                  <a:schemeClr val="tx1"/>
                </a:solidFill>
              </a:rPr>
              <a:t> Quantum Chemical Nano </a:t>
            </a:r>
            <a:r>
              <a:rPr lang="de-DE" dirty="0" err="1">
                <a:solidFill>
                  <a:schemeClr val="tx1"/>
                </a:solidFill>
              </a:rPr>
              <a:t>Reactor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00B050"/>
                </a:solidFill>
              </a:rPr>
              <a:t>Threshold </a:t>
            </a:r>
            <a:r>
              <a:rPr lang="de-DE" dirty="0" err="1">
                <a:solidFill>
                  <a:srgbClr val="00B050"/>
                </a:solidFill>
              </a:rPr>
              <a:t>algorithm</a:t>
            </a:r>
            <a:r>
              <a:rPr lang="de-DE" dirty="0">
                <a:solidFill>
                  <a:srgbClr val="00B050"/>
                </a:solidFill>
              </a:rPr>
              <a:t> : </a:t>
            </a:r>
            <a:r>
              <a:rPr lang="de-DE" dirty="0" err="1">
                <a:solidFill>
                  <a:srgbClr val="00B050"/>
                </a:solidFill>
              </a:rPr>
              <a:t>finding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local</a:t>
            </a:r>
            <a:r>
              <a:rPr lang="de-DE" dirty="0">
                <a:solidFill>
                  <a:srgbClr val="00B050"/>
                </a:solidFill>
              </a:rPr>
              <a:t> minimal and </a:t>
            </a:r>
            <a:r>
              <a:rPr lang="de-DE" dirty="0" err="1">
                <a:solidFill>
                  <a:srgbClr val="00B050"/>
                </a:solidFill>
              </a:rPr>
              <a:t>identifying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fluxes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between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them</a:t>
            </a:r>
            <a:r>
              <a:rPr lang="de-DE" dirty="0">
                <a:solidFill>
                  <a:srgbClr val="00B050"/>
                </a:solidFill>
              </a:rPr>
              <a:t>  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Rapidly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exploring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Random</a:t>
            </a:r>
            <a:r>
              <a:rPr lang="fr-FR" dirty="0">
                <a:solidFill>
                  <a:srgbClr val="00B050"/>
                </a:solidFill>
              </a:rPr>
              <a:t> </a:t>
            </a:r>
            <a:r>
              <a:rPr lang="fr-FR" dirty="0" err="1">
                <a:solidFill>
                  <a:srgbClr val="00B050"/>
                </a:solidFill>
              </a:rPr>
              <a:t>Trees</a:t>
            </a:r>
            <a:r>
              <a:rPr lang="fr-FR" dirty="0">
                <a:solidFill>
                  <a:srgbClr val="00B050"/>
                </a:solidFill>
              </a:rPr>
              <a:t> (</a:t>
            </a:r>
            <a:r>
              <a:rPr lang="fr-FR" dirty="0" err="1">
                <a:solidFill>
                  <a:srgbClr val="00B050"/>
                </a:solidFill>
              </a:rPr>
              <a:t>robotic</a:t>
            </a:r>
            <a:r>
              <a:rPr lang="fr-FR" dirty="0">
                <a:solidFill>
                  <a:srgbClr val="00B050"/>
                </a:solidFill>
              </a:rPr>
              <a:t> AI exploration/MOMA) </a:t>
            </a:r>
            <a:r>
              <a:rPr lang="fr-FR" dirty="0" err="1">
                <a:solidFill>
                  <a:srgbClr val="FF0000"/>
                </a:solidFill>
              </a:rPr>
              <a:t>available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within</a:t>
            </a:r>
            <a:r>
              <a:rPr lang="de-DE" dirty="0">
                <a:solidFill>
                  <a:srgbClr val="FF0000"/>
                </a:solidFill>
              </a:rPr>
              <a:t> a </a:t>
            </a:r>
            <a:r>
              <a:rPr lang="de-DE" dirty="0" err="1">
                <a:solidFill>
                  <a:srgbClr val="FF0000"/>
                </a:solidFill>
              </a:rPr>
              <a:t>container</a:t>
            </a:r>
            <a:r>
              <a:rPr lang="de-DE" dirty="0">
                <a:solidFill>
                  <a:srgbClr val="FF0000"/>
                </a:solidFill>
              </a:rPr>
              <a:t> </a:t>
            </a:r>
            <a:endParaRPr lang="fr-FR" dirty="0">
              <a:solidFill>
                <a:srgbClr val="FF0000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00B050"/>
                </a:solidFill>
              </a:rPr>
              <a:t> Surface-hopping non-</a:t>
            </a:r>
            <a:r>
              <a:rPr lang="de-DE" dirty="0" err="1">
                <a:solidFill>
                  <a:srgbClr val="00B050"/>
                </a:solidFill>
              </a:rPr>
              <a:t>adiabatic</a:t>
            </a:r>
            <a:r>
              <a:rPr lang="de-DE" dirty="0">
                <a:solidFill>
                  <a:srgbClr val="00B050"/>
                </a:solidFill>
              </a:rPr>
              <a:t> MD (</a:t>
            </a:r>
            <a:r>
              <a:rPr lang="de-DE" dirty="0" err="1">
                <a:solidFill>
                  <a:srgbClr val="00B050"/>
                </a:solidFill>
              </a:rPr>
              <a:t>Tully‘s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fewest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switches</a:t>
            </a:r>
            <a:r>
              <a:rPr lang="de-DE" dirty="0">
                <a:solidFill>
                  <a:srgbClr val="00B050"/>
                </a:solidFill>
              </a:rPr>
              <a:t>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00B050"/>
                </a:solidFill>
              </a:rPr>
              <a:t> Real-Time-Time-</a:t>
            </a:r>
            <a:r>
              <a:rPr lang="de-DE" dirty="0" err="1">
                <a:solidFill>
                  <a:srgbClr val="00B050"/>
                </a:solidFill>
              </a:rPr>
              <a:t>Dependent</a:t>
            </a:r>
            <a:r>
              <a:rPr lang="de-DE" dirty="0">
                <a:solidFill>
                  <a:srgbClr val="00B050"/>
                </a:solidFill>
              </a:rPr>
              <a:t>-DFTB (RT-TD-DFTB)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00B050"/>
                </a:solidFill>
              </a:rPr>
              <a:t> Electronic </a:t>
            </a:r>
            <a:r>
              <a:rPr lang="de-DE" dirty="0" err="1">
                <a:solidFill>
                  <a:srgbClr val="00B050"/>
                </a:solidFill>
              </a:rPr>
              <a:t>spectrum</a:t>
            </a:r>
            <a:r>
              <a:rPr lang="de-DE" dirty="0">
                <a:solidFill>
                  <a:srgbClr val="00B050"/>
                </a:solidFill>
              </a:rPr>
              <a:t> </a:t>
            </a:r>
            <a:r>
              <a:rPr lang="de-DE" dirty="0" err="1">
                <a:solidFill>
                  <a:srgbClr val="00B050"/>
                </a:solidFill>
              </a:rPr>
              <a:t>from</a:t>
            </a:r>
            <a:r>
              <a:rPr lang="de-DE" dirty="0">
                <a:solidFill>
                  <a:srgbClr val="00B050"/>
                </a:solidFill>
              </a:rPr>
              <a:t> (RT-TD-DFTB)</a:t>
            </a:r>
            <a:r>
              <a:rPr lang="de-DE" dirty="0">
                <a:solidFill>
                  <a:schemeClr val="tx1"/>
                </a:solidFill>
              </a:rPr>
              <a:t> 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Molecular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dynamics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with</a:t>
            </a:r>
            <a:r>
              <a:rPr lang="de-DE" dirty="0">
                <a:solidFill>
                  <a:srgbClr val="FF0000"/>
                </a:solidFill>
              </a:rPr>
              <a:t> electronic </a:t>
            </a:r>
            <a:r>
              <a:rPr lang="de-DE" dirty="0" err="1">
                <a:solidFill>
                  <a:srgbClr val="FF0000"/>
                </a:solidFill>
              </a:rPr>
              <a:t>friction</a:t>
            </a:r>
            <a:r>
              <a:rPr lang="de-DE" dirty="0">
                <a:solidFill>
                  <a:srgbClr val="FF0000"/>
                </a:solidFill>
              </a:rPr>
              <a:t> 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Website : </a:t>
            </a:r>
            <a:r>
              <a:rPr lang="de-DE" dirty="0">
                <a:hlinkClick r:id="rId5"/>
              </a:rPr>
              <a:t>http://demon-nano.ups-tlse.fr/</a:t>
            </a:r>
            <a:r>
              <a:rPr lang="de-DE" dirty="0"/>
              <a:t> </a:t>
            </a:r>
          </a:p>
          <a:p>
            <a:pPr>
              <a:buSzPct val="70000"/>
              <a:defRPr/>
            </a:pPr>
            <a:endParaRPr lang="de-DE" dirty="0"/>
          </a:p>
        </p:txBody>
      </p:sp>
      <p:pic>
        <p:nvPicPr>
          <p:cNvPr id="2" name="Image 1" descr="demon.png">
            <a:extLst>
              <a:ext uri="{FF2B5EF4-FFF2-40B4-BE49-F238E27FC236}">
                <a16:creationId xmlns:a16="http://schemas.microsoft.com/office/drawing/2014/main" id="{7519FE4F-5E62-7951-453B-D9387A038E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470" y="324762"/>
            <a:ext cx="456538" cy="70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759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780805" y="866364"/>
            <a:ext cx="3296666" cy="21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Interface with the calculators: deMon2k, </a:t>
            </a:r>
          </a:p>
          <a:p>
            <a:pPr>
              <a:buSzPct val="70000"/>
              <a:defRPr/>
            </a:pPr>
            <a:r>
              <a:rPr lang="de-DE" dirty="0"/>
              <a:t>            DFTB+, ORCA, </a:t>
            </a:r>
          </a:p>
          <a:p>
            <a:pPr>
              <a:buSzPct val="70000"/>
              <a:defRPr/>
            </a:pPr>
            <a:r>
              <a:rPr lang="de-DE" dirty="0"/>
              <a:t>            XTB, Quantum ESPRESSO, </a:t>
            </a:r>
            <a:r>
              <a:rPr lang="de-DE" b="1" u="sng" dirty="0"/>
              <a:t>deMon-Nano</a:t>
            </a:r>
            <a:r>
              <a:rPr lang="de-DE" dirty="0"/>
              <a:t>.</a:t>
            </a:r>
          </a:p>
          <a:p>
            <a:pPr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</a:t>
            </a:r>
            <a:r>
              <a:rPr lang="de-DE" b="1" dirty="0"/>
              <a:t>AL for automatic </a:t>
            </a:r>
            <a:r>
              <a:rPr lang="de-DE" b="1" dirty="0" err="1"/>
              <a:t>structural</a:t>
            </a:r>
            <a:r>
              <a:rPr lang="de-DE" b="1" dirty="0"/>
              <a:t> </a:t>
            </a:r>
            <a:r>
              <a:rPr lang="de-DE" b="1" dirty="0" err="1"/>
              <a:t>determination</a:t>
            </a:r>
            <a:r>
              <a:rPr lang="de-DE" b="1" dirty="0"/>
              <a:t> of</a:t>
            </a:r>
            <a:r>
              <a:rPr lang="de-DE" dirty="0">
                <a:solidFill>
                  <a:schemeClr val="tx1"/>
                </a:solidFill>
              </a:rPr>
              <a:t>: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doping of clusters (+spin multiplicity search);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vacancies in clusters;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doping or vacancies in solids;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doping and vacancy in nanoparticle or solids;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atomic clusters (+spin multiplicity search);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adsorbate search on surfaces;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atomic clusters interfaces: surfaces, nanotubes, etc;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surface reconstruction;</a:t>
            </a:r>
          </a:p>
          <a:p>
            <a:pPr lvl="1">
              <a:buSzPct val="70000"/>
              <a:defRPr/>
            </a:pPr>
            <a:r>
              <a:rPr lang="de-DE" b="1" u="sng" dirty="0">
                <a:solidFill>
                  <a:schemeClr val="tx1"/>
                </a:solidFill>
              </a:rPr>
              <a:t>Molecular clusters and reactants </a:t>
            </a:r>
          </a:p>
          <a:p>
            <a:pPr lvl="1">
              <a:buSzPct val="70000"/>
              <a:defRPr/>
            </a:pPr>
            <a:r>
              <a:rPr lang="de-DE" b="1" u="sng" dirty="0">
                <a:solidFill>
                  <a:schemeClr val="tx1"/>
                </a:solidFill>
              </a:rPr>
              <a:t>on surfaces/ interfaces</a:t>
            </a:r>
            <a:r>
              <a:rPr lang="de-DE" b="1" dirty="0">
                <a:solidFill>
                  <a:schemeClr val="tx1"/>
                </a:solidFill>
              </a:rPr>
              <a:t>.</a:t>
            </a: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478" y="269965"/>
            <a:ext cx="896039" cy="44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516175" y="357512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of QMLMaterial</a:t>
            </a:r>
          </a:p>
          <a:p>
            <a:pPr>
              <a:defRPr/>
            </a:pP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9018" y="980728"/>
            <a:ext cx="2908980" cy="32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</a:t>
            </a:r>
            <a:r>
              <a:rPr lang="de-DE" b="1" dirty="0"/>
              <a:t>(</a:t>
            </a:r>
            <a:r>
              <a:rPr lang="de-DE" b="1" u="sng" dirty="0"/>
              <a:t>Quantum</a:t>
            </a:r>
            <a:r>
              <a:rPr lang="de-DE" b="1" dirty="0"/>
              <a:t>)</a:t>
            </a:r>
            <a:r>
              <a:rPr lang="de-DE" dirty="0"/>
              <a:t> </a:t>
            </a:r>
            <a:r>
              <a:rPr lang="de-DE" b="1" dirty="0"/>
              <a:t>Active learning</a:t>
            </a:r>
            <a:r>
              <a:rPr lang="de-DE" dirty="0"/>
              <a:t> (AL) with the regressions: </a:t>
            </a:r>
          </a:p>
          <a:p>
            <a:pPr>
              <a:buSzPct val="70000"/>
              <a:defRPr/>
            </a:pPr>
            <a:r>
              <a:rPr lang="de-DE" dirty="0"/>
              <a:t>	classical and </a:t>
            </a:r>
            <a:r>
              <a:rPr lang="de-DE" b="1" u="sng" dirty="0"/>
              <a:t>quantum</a:t>
            </a:r>
            <a:r>
              <a:rPr lang="de-DE" dirty="0"/>
              <a:t> Gaussian process (GP), </a:t>
            </a:r>
          </a:p>
          <a:p>
            <a:pPr>
              <a:buSzPct val="70000"/>
              <a:defRPr/>
            </a:pPr>
            <a:r>
              <a:rPr lang="de-DE" dirty="0"/>
              <a:t>	neural network (ANN) and </a:t>
            </a:r>
          </a:p>
          <a:p>
            <a:pPr>
              <a:buSzPct val="70000"/>
              <a:defRPr/>
            </a:pPr>
            <a:r>
              <a:rPr lang="de-DE" dirty="0"/>
              <a:t>	classical and </a:t>
            </a:r>
            <a:r>
              <a:rPr lang="de-DE" b="1" u="sng" dirty="0"/>
              <a:t>quantum</a:t>
            </a:r>
            <a:r>
              <a:rPr lang="de-DE" dirty="0"/>
              <a:t> support vector regressor (SVR)</a:t>
            </a: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endParaRPr lang="de-DE" dirty="0"/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/>
              <a:t>U</a:t>
            </a:r>
            <a:r>
              <a:rPr lang="de-DE" dirty="0">
                <a:solidFill>
                  <a:schemeClr val="tx1"/>
                </a:solidFill>
              </a:rPr>
              <a:t>ncertainties quantifications: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from Bayesian statistics, cross-validation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and bootstrap.</a:t>
            </a: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 Avaialable molecular or periodic descriptors:</a:t>
            </a:r>
          </a:p>
          <a:p>
            <a:pPr lvl="1">
              <a:buSzPct val="70000"/>
              <a:defRPr/>
            </a:pPr>
            <a:r>
              <a:rPr lang="de-DE" dirty="0"/>
              <a:t>many bady tensor representation (MBTR),</a:t>
            </a:r>
          </a:p>
          <a:p>
            <a:pPr lvl="1">
              <a:buSzPct val="70000"/>
              <a:defRPr/>
            </a:pPr>
            <a:r>
              <a:rPr lang="en-US" dirty="0"/>
              <a:t>smooth overlap of atomic positions (</a:t>
            </a:r>
            <a:r>
              <a:rPr lang="de-DE" dirty="0"/>
              <a:t>SOAP),</a:t>
            </a:r>
          </a:p>
          <a:p>
            <a:pPr lvl="1">
              <a:buSzPct val="70000"/>
              <a:defRPr/>
            </a:pPr>
            <a:r>
              <a:rPr lang="de-DE" dirty="0"/>
              <a:t>Coulomb matrix (CM),</a:t>
            </a:r>
          </a:p>
          <a:p>
            <a:pPr lvl="1">
              <a:buSzPct val="70000"/>
              <a:defRPr/>
            </a:pPr>
            <a:r>
              <a:rPr lang="de-DE" dirty="0"/>
              <a:t>Ewald sum matrix (ESM),</a:t>
            </a:r>
          </a:p>
          <a:p>
            <a:pPr lvl="1">
              <a:buSzPct val="70000"/>
              <a:defRPr/>
            </a:pPr>
            <a:r>
              <a:rPr lang="de-DE" dirty="0"/>
              <a:t>sine matrix (SM).</a:t>
            </a:r>
          </a:p>
          <a:p>
            <a:pPr lvl="1">
              <a:buSzPct val="70000"/>
              <a:defRPr/>
            </a:pPr>
            <a:r>
              <a:rPr lang="de-DE" b="1" dirty="0"/>
              <a:t>PCA for dimensionality reduction</a:t>
            </a:r>
            <a:r>
              <a:rPr lang="de-DE" dirty="0"/>
              <a:t>.</a:t>
            </a:r>
          </a:p>
          <a:p>
            <a:pPr lvl="1">
              <a:buSzPct val="70000"/>
              <a:defRPr/>
            </a:pPr>
            <a:endParaRPr lang="de-DE" dirty="0"/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/>
              <a:t>Sampling the unexplored space of clusters by</a:t>
            </a:r>
            <a:r>
              <a:rPr lang="de-DE" dirty="0">
                <a:solidFill>
                  <a:schemeClr val="tx1"/>
                </a:solidFill>
              </a:rPr>
              <a:t>: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plane-cut-splice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rattle and permutation;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genetic algorithm operators.</a:t>
            </a:r>
          </a:p>
          <a:p>
            <a:pPr lvl="1">
              <a:buSzPct val="70000"/>
              <a:defRPr/>
            </a:pPr>
            <a:endParaRPr lang="de-DE" dirty="0"/>
          </a:p>
        </p:txBody>
      </p:sp>
      <p:sp>
        <p:nvSpPr>
          <p:cNvPr id="6" name="CustomShape 16"/>
          <p:cNvSpPr/>
          <p:nvPr/>
        </p:nvSpPr>
        <p:spPr>
          <a:xfrm rot="21177897">
            <a:off x="1700719" y="426748"/>
            <a:ext cx="1530230" cy="2416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lIns="50625" tIns="25313" rIns="50625" bIns="25313"/>
          <a:lstStyle/>
          <a:p>
            <a:pPr>
              <a:lnSpc>
                <a:spcPct val="100000"/>
              </a:lnSpc>
            </a:pPr>
            <a:r>
              <a:rPr lang="en-US" sz="1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QMLMaterial.3.7</a:t>
            </a:r>
            <a:endParaRPr sz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4248" y="5277239"/>
            <a:ext cx="1942181" cy="128960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8106" y="6126919"/>
            <a:ext cx="3236470" cy="731081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2114" y="5759456"/>
            <a:ext cx="771830" cy="383488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711985">
            <a:off x="274184" y="389967"/>
            <a:ext cx="984218" cy="30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8511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03848" y="322606"/>
            <a:ext cx="1893271" cy="223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of GAMaterial</a:t>
            </a:r>
          </a:p>
        </p:txBody>
      </p:sp>
      <p:sp>
        <p:nvSpPr>
          <p:cNvPr id="6" name="CustomShape 16"/>
          <p:cNvSpPr/>
          <p:nvPr/>
        </p:nvSpPr>
        <p:spPr>
          <a:xfrm rot="21177897">
            <a:off x="1156076" y="425456"/>
            <a:ext cx="1530230" cy="24164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lIns="50625" tIns="25313" rIns="50625" bIns="25313"/>
          <a:lstStyle/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GAMaterial.3.4</a:t>
            </a:r>
            <a:endParaRPr lang="en-US" sz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5603" y="4437112"/>
            <a:ext cx="2846149" cy="1975166"/>
          </a:xfrm>
          <a:prstGeom prst="rect">
            <a:avLst/>
          </a:prstGeom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42634" y="934693"/>
            <a:ext cx="3532473" cy="2461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b="1" dirty="0"/>
              <a:t>GA for automatic structural elucidation of</a:t>
            </a:r>
            <a:r>
              <a:rPr lang="de-DE" dirty="0">
                <a:solidFill>
                  <a:schemeClr val="tx1"/>
                </a:solidFill>
              </a:rPr>
              <a:t>: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atomic clusters,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doping or vacancies in clusters or solids;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atomic clusters interfaces: surfaces, nanotubes, etc;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surface reconstruction;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molecular clusters and interfaces.</a:t>
            </a: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learning</a:t>
            </a:r>
            <a:r>
              <a:rPr lang="de-DE" dirty="0"/>
              <a:t> models to accelarate the GA: </a:t>
            </a:r>
          </a:p>
          <a:p>
            <a:pPr>
              <a:buSzPct val="70000"/>
              <a:defRPr/>
            </a:pPr>
            <a:r>
              <a:rPr lang="de-DE" dirty="0"/>
              <a:t>	Gaussian process (GP), </a:t>
            </a:r>
          </a:p>
          <a:p>
            <a:pPr>
              <a:buSzPct val="70000"/>
              <a:defRPr/>
            </a:pPr>
            <a:r>
              <a:rPr lang="de-DE" dirty="0"/>
              <a:t>	neural network (ANN) and </a:t>
            </a:r>
          </a:p>
          <a:p>
            <a:pPr>
              <a:buSzPct val="70000"/>
              <a:defRPr/>
            </a:pPr>
            <a:r>
              <a:rPr lang="de-DE" dirty="0"/>
              <a:t>	support vector regressor (SVR).</a:t>
            </a:r>
          </a:p>
          <a:p>
            <a:pPr>
              <a:buSzPct val="70000"/>
              <a:defRPr/>
            </a:pPr>
            <a:endParaRPr lang="de-DE" dirty="0"/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molecular or periodic descriptors:</a:t>
            </a:r>
          </a:p>
          <a:p>
            <a:pPr lvl="1">
              <a:buSzPct val="70000"/>
              <a:defRPr/>
            </a:pPr>
            <a:r>
              <a:rPr lang="de-DE" dirty="0"/>
              <a:t>many bady tensor representation (MBTR),</a:t>
            </a:r>
          </a:p>
          <a:p>
            <a:pPr lvl="1">
              <a:buSzPct val="70000"/>
              <a:defRPr/>
            </a:pPr>
            <a:r>
              <a:rPr lang="en-US" dirty="0"/>
              <a:t>smooth overlap of atomic positions (</a:t>
            </a:r>
            <a:r>
              <a:rPr lang="de-DE" dirty="0"/>
              <a:t>SOAP),</a:t>
            </a:r>
          </a:p>
          <a:p>
            <a:pPr lvl="1">
              <a:buSzPct val="70000"/>
              <a:defRPr/>
            </a:pPr>
            <a:r>
              <a:rPr lang="de-DE" dirty="0"/>
              <a:t>Coulomb matrix (CM),</a:t>
            </a:r>
          </a:p>
          <a:p>
            <a:pPr lvl="1">
              <a:buSzPct val="70000"/>
              <a:defRPr/>
            </a:pPr>
            <a:r>
              <a:rPr lang="de-DE" dirty="0"/>
              <a:t>Ewald sum matrix (ESM),</a:t>
            </a:r>
          </a:p>
          <a:p>
            <a:pPr lvl="1">
              <a:buSzPct val="70000"/>
              <a:defRPr/>
            </a:pPr>
            <a:r>
              <a:rPr lang="de-DE" dirty="0"/>
              <a:t>sine matrix (SM).</a:t>
            </a: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/>
          </a:p>
        </p:txBody>
      </p:sp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0308" y="3447184"/>
            <a:ext cx="2496741" cy="900522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sp>
        <p:nvSpPr>
          <p:cNvPr id="18" name="Text Box 3"/>
          <p:cNvSpPr txBox="1">
            <a:spLocks noChangeArrowheads="1"/>
          </p:cNvSpPr>
          <p:nvPr/>
        </p:nvSpPr>
        <p:spPr bwMode="auto">
          <a:xfrm>
            <a:off x="4920346" y="939200"/>
            <a:ext cx="3296666" cy="175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Sampling the unexplored space of clusters by</a:t>
            </a:r>
            <a:r>
              <a:rPr lang="de-DE" dirty="0">
                <a:solidFill>
                  <a:schemeClr val="tx1"/>
                </a:solidFill>
              </a:rPr>
              <a:t>: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plane-cut-splice,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rattle and permutation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genetic algorithm operators.</a:t>
            </a:r>
            <a:endParaRPr lang="de-DE" dirty="0"/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Interface with the calculators: deMon2k, </a:t>
            </a:r>
          </a:p>
          <a:p>
            <a:pPr>
              <a:buSzPct val="70000"/>
              <a:defRPr/>
            </a:pPr>
            <a:r>
              <a:rPr lang="de-DE" dirty="0"/>
              <a:t>            DFTB+, ORCA, </a:t>
            </a:r>
          </a:p>
          <a:p>
            <a:pPr>
              <a:buSzPct val="70000"/>
              <a:defRPr/>
            </a:pPr>
            <a:r>
              <a:rPr lang="de-DE" dirty="0"/>
              <a:t>            XTB, Quantum ESPRESSO.</a:t>
            </a:r>
          </a:p>
          <a:p>
            <a:pPr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00055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148064" y="998882"/>
            <a:ext cx="3296666" cy="21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Interface with the calculators: deMon2k, </a:t>
            </a:r>
          </a:p>
          <a:p>
            <a:pPr>
              <a:buSzPct val="70000"/>
              <a:defRPr/>
            </a:pPr>
            <a:r>
              <a:rPr lang="de-DE" dirty="0"/>
              <a:t>            DFTB+, ORCA, </a:t>
            </a:r>
          </a:p>
          <a:p>
            <a:pPr>
              <a:buSzPct val="70000"/>
              <a:defRPr/>
            </a:pPr>
            <a:r>
              <a:rPr lang="de-DE" dirty="0"/>
              <a:t>            XTB and Quantum ESPRESSO.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 lvl="1">
              <a:buSzPct val="70000"/>
              <a:defRPr/>
            </a:pPr>
            <a:endParaRPr lang="de-DE" dirty="0"/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019567" y="260648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of RLMaterial</a:t>
            </a:r>
          </a:p>
          <a:p>
            <a:pPr>
              <a:defRPr/>
            </a:pP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6" name="CustomShape 16"/>
          <p:cNvSpPr/>
          <p:nvPr/>
        </p:nvSpPr>
        <p:spPr>
          <a:xfrm rot="21177897">
            <a:off x="1126887" y="342662"/>
            <a:ext cx="1355687" cy="26736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lIns="50625" tIns="25313" rIns="50625" bIns="25313"/>
          <a:lstStyle/>
          <a:p>
            <a:pPr algn="ctr">
              <a:lnSpc>
                <a:spcPct val="100000"/>
              </a:lnSpc>
            </a:pPr>
            <a:r>
              <a:rPr lang="en-US" sz="1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RLMaterial.0.3</a:t>
            </a:r>
            <a:endParaRPr sz="12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0182" y="4257370"/>
            <a:ext cx="3704429" cy="1601748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3781" y="2128128"/>
            <a:ext cx="2438661" cy="1300872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0011" y="836712"/>
            <a:ext cx="2908980" cy="3288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</a:t>
            </a:r>
            <a:r>
              <a:rPr lang="de-DE" b="1" dirty="0"/>
              <a:t>Reinforcement learning</a:t>
            </a:r>
            <a:r>
              <a:rPr lang="de-DE" dirty="0"/>
              <a:t> (RL) for adsorbate@surfaces:  </a:t>
            </a:r>
          </a:p>
          <a:p>
            <a:pPr>
              <a:buSzPct val="70000"/>
              <a:defRPr/>
            </a:pPr>
            <a:r>
              <a:rPr lang="de-DE" dirty="0"/>
              <a:t>	</a:t>
            </a:r>
          </a:p>
          <a:p>
            <a:pPr>
              <a:buSzPct val="70000"/>
              <a:defRPr/>
            </a:pPr>
            <a:r>
              <a:rPr lang="de-DE" dirty="0"/>
              <a:t>           Q-learning;</a:t>
            </a:r>
          </a:p>
          <a:p>
            <a:pPr>
              <a:buSzPct val="70000"/>
              <a:defRPr/>
            </a:pPr>
            <a:endParaRPr lang="de-DE" dirty="0"/>
          </a:p>
          <a:p>
            <a:pPr>
              <a:buSzPct val="70000"/>
              <a:defRPr/>
            </a:pPr>
            <a:r>
              <a:rPr lang="de-DE" dirty="0"/>
              <a:t>            deep Q-learning using nerual network and gradient boosting;</a:t>
            </a:r>
          </a:p>
          <a:p>
            <a:pPr>
              <a:buSzPct val="70000"/>
              <a:defRPr/>
            </a:pPr>
            <a:r>
              <a:rPr lang="de-DE" dirty="0"/>
              <a:t>	</a:t>
            </a:r>
          </a:p>
          <a:p>
            <a:pPr>
              <a:buSzPct val="70000"/>
              <a:defRPr/>
            </a:pPr>
            <a:r>
              <a:rPr lang="de-DE" dirty="0"/>
              <a:t>            transfer-learning between different chemical systems;</a:t>
            </a:r>
          </a:p>
          <a:p>
            <a:pPr>
              <a:buSzPct val="70000"/>
              <a:defRPr/>
            </a:pPr>
            <a:r>
              <a:rPr lang="de-DE" dirty="0"/>
              <a:t>            </a:t>
            </a:r>
          </a:p>
          <a:p>
            <a:pPr>
              <a:buSzPct val="70000"/>
              <a:defRPr/>
            </a:pPr>
            <a:r>
              <a:rPr lang="de-DE" dirty="0"/>
              <a:t>            transfer-learnig between different DFT and theoretical levels.</a:t>
            </a:r>
          </a:p>
          <a:p>
            <a:pPr>
              <a:buSzPct val="70000"/>
              <a:defRPr/>
            </a:pP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 Avaialable molecular or periodic descriptors to approximate the Q-table:</a:t>
            </a:r>
          </a:p>
          <a:p>
            <a:pPr>
              <a:buSzPct val="70000"/>
              <a:defRPr/>
            </a:pPr>
            <a:endParaRPr lang="de-DE" dirty="0"/>
          </a:p>
          <a:p>
            <a:pPr>
              <a:buSzPct val="70000"/>
              <a:defRPr/>
            </a:pPr>
            <a:r>
              <a:rPr lang="de-DE" b="1" dirty="0"/>
              <a:t>       </a:t>
            </a:r>
            <a:r>
              <a:rPr lang="de-DE" b="1" u="sng" dirty="0"/>
              <a:t>description of the adsorbate@substrate states:</a:t>
            </a:r>
          </a:p>
          <a:p>
            <a:pPr>
              <a:buSzPct val="70000"/>
              <a:defRPr/>
            </a:pPr>
            <a:endParaRPr lang="de-DE" dirty="0"/>
          </a:p>
          <a:p>
            <a:pPr>
              <a:buSzPct val="70000"/>
              <a:defRPr/>
            </a:pPr>
            <a:r>
              <a:rPr lang="de-DE" dirty="0"/>
              <a:t>       translations + rotations;</a:t>
            </a:r>
          </a:p>
          <a:p>
            <a:pPr>
              <a:buSzPct val="70000"/>
              <a:defRPr/>
            </a:pPr>
            <a:endParaRPr lang="de-DE" dirty="0"/>
          </a:p>
          <a:p>
            <a:pPr lvl="1">
              <a:buSzPct val="70000"/>
              <a:defRPr/>
            </a:pPr>
            <a:r>
              <a:rPr lang="de-DE" dirty="0"/>
              <a:t>many bady tensor representation (MBTR);</a:t>
            </a:r>
          </a:p>
          <a:p>
            <a:pPr lvl="1">
              <a:buSzPct val="70000"/>
              <a:defRPr/>
            </a:pPr>
            <a:endParaRPr lang="de-DE" dirty="0"/>
          </a:p>
          <a:p>
            <a:pPr lvl="1">
              <a:buSzPct val="70000"/>
              <a:defRPr/>
            </a:pPr>
            <a:r>
              <a:rPr lang="en-US" dirty="0"/>
              <a:t>smooth overlap of atomic positions (</a:t>
            </a:r>
            <a:r>
              <a:rPr lang="de-DE" dirty="0"/>
              <a:t>SOAP).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138" y="244698"/>
            <a:ext cx="896039" cy="447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24993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419872" y="239523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of MLChem4D</a:t>
            </a:r>
          </a:p>
          <a:p>
            <a:pPr>
              <a:defRPr/>
            </a:pP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79512" y="1136343"/>
            <a:ext cx="6040183" cy="3653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/>
              <a:t> </a:t>
            </a:r>
            <a:r>
              <a:rPr lang="de-DE" b="1" dirty="0"/>
              <a:t>MLChem4D for optimum experimental design in chemistry and more:</a:t>
            </a:r>
            <a:r>
              <a:rPr lang="de-DE" dirty="0"/>
              <a:t>          </a:t>
            </a:r>
          </a:p>
          <a:p>
            <a:pPr>
              <a:buSzPct val="70000"/>
              <a:defRPr/>
            </a:pPr>
            <a:endParaRPr lang="de-DE" dirty="0"/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endParaRPr lang="de-DE" dirty="0"/>
          </a:p>
          <a:p>
            <a:pPr>
              <a:buSzPct val="70000"/>
              <a:defRPr/>
            </a:pPr>
            <a:endParaRPr lang="de-DE" b="1" dirty="0"/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b="1" dirty="0"/>
              <a:t>(</a:t>
            </a:r>
            <a:r>
              <a:rPr lang="de-DE" b="1" u="sng" dirty="0"/>
              <a:t>Quantum</a:t>
            </a:r>
            <a:r>
              <a:rPr lang="de-DE" b="1" dirty="0"/>
              <a:t>)</a:t>
            </a:r>
            <a:r>
              <a:rPr lang="de-DE" dirty="0"/>
              <a:t> </a:t>
            </a:r>
            <a:r>
              <a:rPr lang="de-DE" b="1" dirty="0"/>
              <a:t>Active learning</a:t>
            </a:r>
            <a:r>
              <a:rPr lang="de-DE" dirty="0"/>
              <a:t> (AL) with the regressors: </a:t>
            </a:r>
          </a:p>
          <a:p>
            <a:pPr>
              <a:buSzPct val="70000"/>
              <a:defRPr/>
            </a:pPr>
            <a:r>
              <a:rPr lang="de-DE" dirty="0"/>
              <a:t>	Gaussian process (GP), </a:t>
            </a:r>
          </a:p>
          <a:p>
            <a:pPr>
              <a:buSzPct val="70000"/>
              <a:defRPr/>
            </a:pPr>
            <a:r>
              <a:rPr lang="de-DE" dirty="0"/>
              <a:t>	neural network (ANN) and </a:t>
            </a:r>
          </a:p>
          <a:p>
            <a:pPr>
              <a:buSzPct val="70000"/>
              <a:defRPr/>
            </a:pPr>
            <a:r>
              <a:rPr lang="de-DE" dirty="0"/>
              <a:t>	classical and </a:t>
            </a:r>
            <a:r>
              <a:rPr lang="de-DE" b="1" u="sng" dirty="0"/>
              <a:t>quantum</a:t>
            </a:r>
            <a:r>
              <a:rPr lang="de-DE" dirty="0"/>
              <a:t> support vector regressor (SVR).</a:t>
            </a:r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endParaRPr lang="de-DE" dirty="0"/>
          </a:p>
          <a:p>
            <a:pPr>
              <a:buSzPct val="70000"/>
              <a:buFont typeface="Times New Roman" charset="0"/>
              <a:buBlip>
                <a:blip r:embed="rId3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/>
              <a:t>U</a:t>
            </a:r>
            <a:r>
              <a:rPr lang="de-DE" dirty="0">
                <a:solidFill>
                  <a:schemeClr val="tx1"/>
                </a:solidFill>
              </a:rPr>
              <a:t>ncertainties quantifications: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from Bayesian statistics, cross-validation </a:t>
            </a:r>
          </a:p>
          <a:p>
            <a:pPr lvl="1">
              <a:buSzPct val="70000"/>
              <a:defRPr/>
            </a:pPr>
            <a:r>
              <a:rPr lang="de-DE" dirty="0">
                <a:solidFill>
                  <a:schemeClr val="tx1"/>
                </a:solidFill>
              </a:rPr>
              <a:t>and bootstrap.</a:t>
            </a:r>
          </a:p>
        </p:txBody>
      </p:sp>
      <p:sp>
        <p:nvSpPr>
          <p:cNvPr id="6" name="CustomShape 16"/>
          <p:cNvSpPr/>
          <p:nvPr/>
        </p:nvSpPr>
        <p:spPr>
          <a:xfrm rot="21177897">
            <a:off x="1173041" y="402162"/>
            <a:ext cx="1558862" cy="23506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lIns="50625" tIns="25313" rIns="50625" bIns="25313"/>
          <a:lstStyle/>
          <a:p>
            <a:pPr algn="ctr">
              <a:lnSpc>
                <a:spcPct val="100000"/>
              </a:lnSpc>
            </a:pPr>
            <a:r>
              <a:rPr lang="en-US" sz="1125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MLChem4D.3.2.2</a:t>
            </a:r>
            <a:endParaRPr sz="1125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114879"/>
            <a:ext cx="5281322" cy="1164746"/>
          </a:xfrm>
          <a:prstGeom prst="rect">
            <a:avLst/>
          </a:prstGeom>
          <a:ln w="25400">
            <a:solidFill>
              <a:schemeClr val="accent1"/>
            </a:solidFill>
          </a:ln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19047">
            <a:off x="556029" y="1814564"/>
            <a:ext cx="984218" cy="30527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0581" y="2186976"/>
            <a:ext cx="3553640" cy="2721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14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6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So, where are we going?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Multiscale modeling of chemical reactions in complex environments.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35" y="5173111"/>
            <a:ext cx="1099217" cy="1338177"/>
          </a:xfrm>
          <a:prstGeom prst="rect">
            <a:avLst/>
          </a:prstGeom>
        </p:spPr>
      </p:pic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“</a:t>
            </a:r>
            <a:r>
              <a:rPr lang="en-CA" sz="3200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deMon</a:t>
            </a:r>
            <a: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quo </a:t>
            </a:r>
            <a:r>
              <a:rPr lang="en-CA" sz="3200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vadis</a:t>
            </a:r>
            <a: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?”</a:t>
            </a:r>
            <a:br>
              <a:rPr lang="en-CA" sz="3200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</a:br>
            <a:r>
              <a:rPr lang="en-CA" sz="3200" dirty="0">
                <a:solidFill>
                  <a:srgbClr val="000090"/>
                </a:solidFill>
                <a:latin typeface="Calibri" charset="0"/>
                <a:ea typeface="ＭＳ Ｐゴシック" charset="0"/>
                <a:cs typeface="ＭＳ Ｐゴシック" charset="0"/>
              </a:rPr>
              <a:t>Towards multiscale modeling!</a:t>
            </a:r>
            <a:endParaRPr lang="en-US" sz="3200" dirty="0">
              <a:solidFill>
                <a:srgbClr val="FF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Picture 4" descr="deMon mask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 t="7402" r="33337" b="7402"/>
          <a:stretch>
            <a:fillRect/>
          </a:stretch>
        </p:blipFill>
        <p:spPr>
          <a:xfrm>
            <a:off x="7753350" y="5149850"/>
            <a:ext cx="1333500" cy="1600200"/>
          </a:xfrm>
          <a:noFill/>
        </p:spPr>
      </p:pic>
      <p:pic>
        <p:nvPicPr>
          <p:cNvPr id="7" name="Picture 5" descr="dev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809" y="2642734"/>
            <a:ext cx="1133649" cy="1859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15623"/>
            <a:ext cx="1033462" cy="175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2942" y="453561"/>
            <a:ext cx="1176476" cy="1561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798" y="5383583"/>
            <a:ext cx="1191444" cy="1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09" y="5167858"/>
            <a:ext cx="1407239" cy="144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234" y="5442081"/>
            <a:ext cx="1191444" cy="141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125" y="5393810"/>
            <a:ext cx="897361" cy="132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76" y="2837972"/>
            <a:ext cx="922486" cy="146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969" y="1199002"/>
            <a:ext cx="1647103" cy="97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985" y="1128238"/>
            <a:ext cx="994535" cy="1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10419"/>
            <a:ext cx="1414515" cy="1067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1952815"/>
            <a:ext cx="1099217" cy="1431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55" y="2291615"/>
            <a:ext cx="1502287" cy="97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9" y="96837"/>
            <a:ext cx="1405081" cy="1405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66957" y="2365339"/>
            <a:ext cx="1182549" cy="13185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C6461B-C3DC-6C4F-B100-BDCE60E72B5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16200000">
            <a:off x="1345771" y="4888479"/>
            <a:ext cx="1457929" cy="1043138"/>
          </a:xfrm>
          <a:prstGeom prst="rect">
            <a:avLst/>
          </a:prstGeom>
        </p:spPr>
      </p:pic>
      <p:pic>
        <p:nvPicPr>
          <p:cNvPr id="22" name="Content Placeholder 3">
            <a:extLst>
              <a:ext uri="{FF2B5EF4-FFF2-40B4-BE49-F238E27FC236}">
                <a16:creationId xmlns:a16="http://schemas.microsoft.com/office/drawing/2014/main" id="{A2865C6A-46EF-BF4C-8093-6EE91616C86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 bwMode="auto">
          <a:xfrm>
            <a:off x="5931576" y="3717455"/>
            <a:ext cx="1572774" cy="14504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B635F5E-DA6C-5C4C-997D-29341CEA38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03848" y="1078375"/>
            <a:ext cx="1573697" cy="11926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886A600-7BEE-8744-A1CB-5026FE76003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60202" y="1144908"/>
            <a:ext cx="899482" cy="1020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E03B4C1-21A3-2398-9E52-F00126EA0923}"/>
              </a:ext>
            </a:extLst>
          </p:cNvPr>
          <p:cNvGrpSpPr/>
          <p:nvPr/>
        </p:nvGrpSpPr>
        <p:grpSpPr>
          <a:xfrm>
            <a:off x="3184065" y="3614619"/>
            <a:ext cx="2383556" cy="1469460"/>
            <a:chOff x="2795730" y="3381988"/>
            <a:chExt cx="2073043" cy="11626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2839717-7A0E-1050-C3D0-97BAAC8F5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835311" y="3961962"/>
              <a:ext cx="1033462" cy="58132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FE7F48-5612-280C-AAF4-41A3D4E1C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798426" y="3963310"/>
              <a:ext cx="1033462" cy="581322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DFD4-D2CB-FBAF-5951-A908FA7C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793456" y="3381988"/>
              <a:ext cx="1033462" cy="58132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FCC35D6-CD7F-BDA4-85CD-B49F19C7C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2795730" y="3383336"/>
              <a:ext cx="1033462" cy="581322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5322C3E-B397-1CDB-E94B-9ECAEB1FCCD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030358" y="4981654"/>
            <a:ext cx="1661473" cy="21501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/>
          <p:cNvGrpSpPr>
            <a:grpSpLocks/>
          </p:cNvGrpSpPr>
          <p:nvPr/>
        </p:nvGrpSpPr>
        <p:grpSpPr bwMode="auto">
          <a:xfrm>
            <a:off x="152400" y="1295400"/>
            <a:ext cx="8610600" cy="5181600"/>
            <a:chOff x="144" y="432"/>
            <a:chExt cx="5424" cy="3648"/>
          </a:xfrm>
        </p:grpSpPr>
        <p:pic>
          <p:nvPicPr>
            <p:cNvPr id="30739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11" r="75339" b="68010"/>
            <a:stretch>
              <a:fillRect/>
            </a:stretch>
          </p:blipFill>
          <p:spPr bwMode="auto">
            <a:xfrm>
              <a:off x="144" y="1584"/>
              <a:ext cx="1248" cy="1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432"/>
              <a:ext cx="1440" cy="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2928"/>
              <a:ext cx="1139" cy="1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42" name="Line 6"/>
            <p:cNvSpPr>
              <a:spLocks noChangeShapeType="1"/>
            </p:cNvSpPr>
            <p:nvPr/>
          </p:nvSpPr>
          <p:spPr bwMode="auto">
            <a:xfrm flipV="1">
              <a:off x="5520" y="864"/>
              <a:ext cx="0" cy="2784"/>
            </a:xfrm>
            <a:prstGeom prst="line">
              <a:avLst/>
            </a:prstGeom>
            <a:noFill/>
            <a:ln w="101600">
              <a:solidFill>
                <a:srgbClr val="80808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43" name="Text Box 7"/>
            <p:cNvSpPr txBox="1">
              <a:spLocks noChangeArrowheads="1"/>
            </p:cNvSpPr>
            <p:nvPr/>
          </p:nvSpPr>
          <p:spPr bwMode="auto">
            <a:xfrm>
              <a:off x="4560" y="2016"/>
              <a:ext cx="1008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tx2"/>
                  </a:solidFill>
                </a:rPr>
                <a:t>MM</a:t>
              </a:r>
            </a:p>
          </p:txBody>
        </p:sp>
        <p:sp>
          <p:nvSpPr>
            <p:cNvPr id="30744" name="Text Box 8"/>
            <p:cNvSpPr txBox="1">
              <a:spLocks noChangeArrowheads="1"/>
            </p:cNvSpPr>
            <p:nvPr/>
          </p:nvSpPr>
          <p:spPr bwMode="auto">
            <a:xfrm>
              <a:off x="4800" y="3484"/>
              <a:ext cx="672" cy="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800" b="1">
                <a:solidFill>
                  <a:schemeClr val="bg2"/>
                </a:solidFill>
              </a:endParaRPr>
            </a:p>
          </p:txBody>
        </p:sp>
        <p:sp>
          <p:nvSpPr>
            <p:cNvPr id="30745" name="Text Box 9"/>
            <p:cNvSpPr txBox="1">
              <a:spLocks noChangeArrowheads="1"/>
            </p:cNvSpPr>
            <p:nvPr/>
          </p:nvSpPr>
          <p:spPr bwMode="auto">
            <a:xfrm>
              <a:off x="4704" y="816"/>
              <a:ext cx="720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000" b="1">
                  <a:solidFill>
                    <a:schemeClr val="tx2"/>
                  </a:solidFill>
                </a:rPr>
                <a:t>KMC</a:t>
              </a:r>
            </a:p>
          </p:txBody>
        </p:sp>
      </p:grpSp>
      <p:grpSp>
        <p:nvGrpSpPr>
          <p:cNvPr id="30722" name="Group 10"/>
          <p:cNvGrpSpPr>
            <a:grpSpLocks/>
          </p:cNvGrpSpPr>
          <p:nvPr/>
        </p:nvGrpSpPr>
        <p:grpSpPr bwMode="auto">
          <a:xfrm>
            <a:off x="2971800" y="3886200"/>
            <a:ext cx="3581400" cy="1371600"/>
            <a:chOff x="1872" y="2448"/>
            <a:chExt cx="2256" cy="864"/>
          </a:xfrm>
        </p:grpSpPr>
        <p:sp>
          <p:nvSpPr>
            <p:cNvPr id="30737" name="Line 11"/>
            <p:cNvSpPr>
              <a:spLocks noChangeShapeType="1"/>
            </p:cNvSpPr>
            <p:nvPr/>
          </p:nvSpPr>
          <p:spPr bwMode="auto">
            <a:xfrm flipH="1" flipV="1">
              <a:off x="1872" y="2928"/>
              <a:ext cx="864" cy="38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8" name="Text Box 12"/>
            <p:cNvSpPr txBox="1">
              <a:spLocks noChangeArrowheads="1"/>
            </p:cNvSpPr>
            <p:nvPr/>
          </p:nvSpPr>
          <p:spPr bwMode="auto">
            <a:xfrm>
              <a:off x="1920" y="2448"/>
              <a:ext cx="2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sz="1600">
                <a:solidFill>
                  <a:srgbClr val="FF3300"/>
                </a:solidFill>
              </a:endParaRPr>
            </a:p>
          </p:txBody>
        </p:sp>
      </p:grpSp>
      <p:grpSp>
        <p:nvGrpSpPr>
          <p:cNvPr id="30723" name="Group 13"/>
          <p:cNvGrpSpPr>
            <a:grpSpLocks/>
          </p:cNvGrpSpPr>
          <p:nvPr/>
        </p:nvGrpSpPr>
        <p:grpSpPr bwMode="auto">
          <a:xfrm>
            <a:off x="1600200" y="1600200"/>
            <a:ext cx="3505200" cy="762000"/>
            <a:chOff x="1008" y="1008"/>
            <a:chExt cx="2208" cy="480"/>
          </a:xfrm>
        </p:grpSpPr>
        <p:sp>
          <p:nvSpPr>
            <p:cNvPr id="30735" name="Line 14"/>
            <p:cNvSpPr>
              <a:spLocks noChangeShapeType="1"/>
            </p:cNvSpPr>
            <p:nvPr/>
          </p:nvSpPr>
          <p:spPr bwMode="auto">
            <a:xfrm flipV="1">
              <a:off x="1824" y="1344"/>
              <a:ext cx="816" cy="14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6" name="Text Box 15"/>
            <p:cNvSpPr txBox="1">
              <a:spLocks noChangeArrowheads="1"/>
            </p:cNvSpPr>
            <p:nvPr/>
          </p:nvSpPr>
          <p:spPr bwMode="auto">
            <a:xfrm>
              <a:off x="1008" y="1008"/>
              <a:ext cx="2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rgbClr val="FF3300"/>
                  </a:solidFill>
                </a:rPr>
                <a:t>Relationships Between Steps</a:t>
              </a:r>
            </a:p>
          </p:txBody>
        </p:sp>
      </p:grpSp>
      <p:grpSp>
        <p:nvGrpSpPr>
          <p:cNvPr id="30724" name="Group 16"/>
          <p:cNvGrpSpPr>
            <a:grpSpLocks/>
          </p:cNvGrpSpPr>
          <p:nvPr/>
        </p:nvGrpSpPr>
        <p:grpSpPr bwMode="auto">
          <a:xfrm>
            <a:off x="2362200" y="2514600"/>
            <a:ext cx="3505200" cy="717550"/>
            <a:chOff x="1488" y="1584"/>
            <a:chExt cx="2208" cy="452"/>
          </a:xfrm>
        </p:grpSpPr>
        <p:sp>
          <p:nvSpPr>
            <p:cNvPr id="30733" name="Line 17"/>
            <p:cNvSpPr>
              <a:spLocks noChangeShapeType="1"/>
            </p:cNvSpPr>
            <p:nvPr/>
          </p:nvSpPr>
          <p:spPr bwMode="auto">
            <a:xfrm flipH="1">
              <a:off x="1824" y="1584"/>
              <a:ext cx="768" cy="144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4" name="Text Box 18"/>
            <p:cNvSpPr txBox="1">
              <a:spLocks noChangeArrowheads="1"/>
            </p:cNvSpPr>
            <p:nvPr/>
          </p:nvSpPr>
          <p:spPr bwMode="auto">
            <a:xfrm>
              <a:off x="1488" y="1824"/>
              <a:ext cx="2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indent="1111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Char char="•"/>
              </a:pPr>
              <a:endParaRPr lang="en-US" sz="1600">
                <a:solidFill>
                  <a:schemeClr val="accent2"/>
                </a:solidFill>
              </a:endParaRPr>
            </a:p>
          </p:txBody>
        </p:sp>
      </p:grpSp>
      <p:grpSp>
        <p:nvGrpSpPr>
          <p:cNvPr id="30725" name="Group 19"/>
          <p:cNvGrpSpPr>
            <a:grpSpLocks/>
          </p:cNvGrpSpPr>
          <p:nvPr/>
        </p:nvGrpSpPr>
        <p:grpSpPr bwMode="auto">
          <a:xfrm>
            <a:off x="1295400" y="5029200"/>
            <a:ext cx="3505200" cy="1022350"/>
            <a:chOff x="816" y="3168"/>
            <a:chExt cx="2208" cy="644"/>
          </a:xfrm>
        </p:grpSpPr>
        <p:sp>
          <p:nvSpPr>
            <p:cNvPr id="30731" name="Line 20"/>
            <p:cNvSpPr>
              <a:spLocks noChangeShapeType="1"/>
            </p:cNvSpPr>
            <p:nvPr/>
          </p:nvSpPr>
          <p:spPr bwMode="auto">
            <a:xfrm>
              <a:off x="1824" y="3168"/>
              <a:ext cx="816" cy="336"/>
            </a:xfrm>
            <a:prstGeom prst="line">
              <a:avLst/>
            </a:prstGeom>
            <a:noFill/>
            <a:ln w="50800">
              <a:solidFill>
                <a:schemeClr val="accent2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30732" name="Text Box 21"/>
            <p:cNvSpPr txBox="1">
              <a:spLocks noChangeArrowheads="1"/>
            </p:cNvSpPr>
            <p:nvPr/>
          </p:nvSpPr>
          <p:spPr bwMode="auto">
            <a:xfrm>
              <a:off x="816" y="3600"/>
              <a:ext cx="2208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1600">
                  <a:solidFill>
                    <a:schemeClr val="accent2"/>
                  </a:solidFill>
                </a:rPr>
                <a:t>Chemical Reactions </a:t>
              </a:r>
            </a:p>
          </p:txBody>
        </p:sp>
      </p:grpSp>
      <p:sp>
        <p:nvSpPr>
          <p:cNvPr id="30726" name="Rectangle 25"/>
          <p:cNvSpPr>
            <a:spLocks noGrp="1" noChangeArrowheads="1"/>
          </p:cNvSpPr>
          <p:nvPr>
            <p:ph type="title"/>
          </p:nvPr>
        </p:nvSpPr>
        <p:spPr>
          <a:xfrm>
            <a:off x="1219200" y="457200"/>
            <a:ext cx="6705600" cy="623888"/>
          </a:xfrm>
          <a:noFill/>
        </p:spPr>
        <p:txBody>
          <a:bodyPr/>
          <a:lstStyle/>
          <a:p>
            <a:r>
              <a:rPr lang="en-US" sz="3200">
                <a:latin typeface="Calibri" charset="0"/>
                <a:ea typeface="ＭＳ Ｐゴシック" charset="0"/>
                <a:cs typeface="ＭＳ Ｐゴシック" charset="0"/>
              </a:rPr>
              <a:t>The Multiscale Map</a:t>
            </a:r>
          </a:p>
        </p:txBody>
      </p:sp>
      <p:sp>
        <p:nvSpPr>
          <p:cNvPr id="30727" name="Text Box 26"/>
          <p:cNvSpPr txBox="1">
            <a:spLocks noChangeArrowheads="1"/>
          </p:cNvSpPr>
          <p:nvPr/>
        </p:nvSpPr>
        <p:spPr bwMode="auto">
          <a:xfrm>
            <a:off x="7315200" y="5638800"/>
            <a:ext cx="129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b="1">
                <a:solidFill>
                  <a:schemeClr val="tx2"/>
                </a:solidFill>
              </a:rPr>
              <a:t>QM</a:t>
            </a:r>
          </a:p>
        </p:txBody>
      </p:sp>
      <p:sp>
        <p:nvSpPr>
          <p:cNvPr id="30728" name="Line 30"/>
          <p:cNvSpPr>
            <a:spLocks noChangeShapeType="1"/>
          </p:cNvSpPr>
          <p:nvPr/>
        </p:nvSpPr>
        <p:spPr bwMode="auto">
          <a:xfrm flipV="1">
            <a:off x="5334000" y="3352800"/>
            <a:ext cx="0" cy="137160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9" name="Line 31"/>
          <p:cNvSpPr>
            <a:spLocks noChangeShapeType="1"/>
          </p:cNvSpPr>
          <p:nvPr/>
        </p:nvSpPr>
        <p:spPr bwMode="auto">
          <a:xfrm>
            <a:off x="5867400" y="3352800"/>
            <a:ext cx="0" cy="14478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30" name="Text Box 32"/>
          <p:cNvSpPr txBox="1">
            <a:spLocks noChangeArrowheads="1"/>
          </p:cNvSpPr>
          <p:nvPr/>
        </p:nvSpPr>
        <p:spPr bwMode="auto">
          <a:xfrm>
            <a:off x="2438400" y="3429000"/>
            <a:ext cx="2438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solidFill>
                  <a:srgbClr val="FF3300"/>
                </a:solidFill>
              </a:rPr>
              <a:t>Molecular Recognition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methodological zoo</a:t>
            </a:r>
            <a:b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lovely animals…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" cy="14478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260725" y="3500438"/>
            <a:ext cx="2895600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deMon2k, </a:t>
            </a:r>
            <a:r>
              <a:rPr lang="en-US" sz="1800" b="1" dirty="0" err="1">
                <a:solidFill>
                  <a:srgbClr val="0000FF"/>
                </a:solidFill>
              </a:rPr>
              <a:t>deMonNano</a:t>
            </a:r>
            <a:r>
              <a:rPr lang="en-US" sz="1800" dirty="0">
                <a:solidFill>
                  <a:srgbClr val="0000FF"/>
                </a:solidFill>
              </a:rPr>
              <a:t>...</a:t>
            </a:r>
          </a:p>
          <a:p>
            <a:pPr eaLnBrk="1" hangingPunct="1"/>
            <a:r>
              <a:rPr lang="en-US" sz="1800" dirty="0">
                <a:solidFill>
                  <a:srgbClr val="0000FF"/>
                </a:solidFill>
              </a:rPr>
              <a:t>GGA, meta-GGA,DFT-D, hybrid, DFTB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914400" y="1752600"/>
            <a:ext cx="2362200" cy="1123950"/>
          </a:xfrm>
          <a:prstGeom prst="star16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CHARMM-deMon</a:t>
            </a:r>
          </a:p>
        </p:txBody>
      </p:sp>
      <p:sp>
        <p:nvSpPr>
          <p:cNvPr id="7" name="24-Point Star 6"/>
          <p:cNvSpPr/>
          <p:nvPr/>
        </p:nvSpPr>
        <p:spPr>
          <a:xfrm>
            <a:off x="6096000" y="2290763"/>
            <a:ext cx="2819400" cy="914400"/>
          </a:xfrm>
          <a:prstGeom prst="star24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deMon SIBFA, GEM</a:t>
            </a:r>
          </a:p>
        </p:txBody>
      </p:sp>
      <p:sp>
        <p:nvSpPr>
          <p:cNvPr id="8" name="Heptagon 7"/>
          <p:cNvSpPr/>
          <p:nvPr/>
        </p:nvSpPr>
        <p:spPr>
          <a:xfrm>
            <a:off x="681038" y="5168900"/>
            <a:ext cx="1828800" cy="914400"/>
          </a:xfrm>
          <a:prstGeom prst="hep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KINETIC MONTE CARLO</a:t>
            </a:r>
          </a:p>
        </p:txBody>
      </p:sp>
      <p:sp>
        <p:nvSpPr>
          <p:cNvPr id="9" name="Double Wave 8"/>
          <p:cNvSpPr/>
          <p:nvPr/>
        </p:nvSpPr>
        <p:spPr>
          <a:xfrm>
            <a:off x="6631048" y="5450991"/>
            <a:ext cx="2133600" cy="914400"/>
          </a:xfrm>
          <a:prstGeom prst="doubleWav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BORN-OPPENHEIMER MD</a:t>
            </a:r>
          </a:p>
        </p:txBody>
      </p:sp>
      <p:sp>
        <p:nvSpPr>
          <p:cNvPr id="10" name="Lightning Bolt 9"/>
          <p:cNvSpPr/>
          <p:nvPr/>
        </p:nvSpPr>
        <p:spPr>
          <a:xfrm>
            <a:off x="2590800" y="266700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Lightning Bolt 10"/>
          <p:cNvSpPr/>
          <p:nvPr/>
        </p:nvSpPr>
        <p:spPr>
          <a:xfrm rot="5400000">
            <a:off x="5986463" y="2962275"/>
            <a:ext cx="74295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" name="Lightning Bolt 11"/>
          <p:cNvSpPr/>
          <p:nvPr/>
        </p:nvSpPr>
        <p:spPr>
          <a:xfrm rot="15728184">
            <a:off x="2268538" y="4478338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Lightning Bolt 12"/>
          <p:cNvSpPr/>
          <p:nvPr/>
        </p:nvSpPr>
        <p:spPr>
          <a:xfrm rot="10800000">
            <a:off x="5724525" y="426720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2509838" y="5468938"/>
            <a:ext cx="1600200" cy="914400"/>
          </a:xfrm>
          <a:prstGeom prst="cloud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TDDFT</a:t>
            </a:r>
          </a:p>
        </p:txBody>
      </p:sp>
      <p:sp>
        <p:nvSpPr>
          <p:cNvPr id="15" name="Lightning Bolt 14"/>
          <p:cNvSpPr/>
          <p:nvPr/>
        </p:nvSpPr>
        <p:spPr>
          <a:xfrm rot="13246563">
            <a:off x="3048000" y="4454525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" name="Sun 16"/>
          <p:cNvSpPr/>
          <p:nvPr/>
        </p:nvSpPr>
        <p:spPr>
          <a:xfrm>
            <a:off x="3657600" y="1524000"/>
            <a:ext cx="2286000" cy="766763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MS FBA</a:t>
            </a:r>
          </a:p>
        </p:txBody>
      </p:sp>
      <p:sp>
        <p:nvSpPr>
          <p:cNvPr id="18" name="Curved Down Ribbon 17"/>
          <p:cNvSpPr/>
          <p:nvPr/>
        </p:nvSpPr>
        <p:spPr>
          <a:xfrm>
            <a:off x="152400" y="3508375"/>
            <a:ext cx="2209800" cy="758825"/>
          </a:xfrm>
          <a:prstGeom prst="ellipseRibbon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REAXFF</a:t>
            </a:r>
          </a:p>
        </p:txBody>
      </p:sp>
      <p:sp>
        <p:nvSpPr>
          <p:cNvPr id="19" name="Lightning Bolt 18"/>
          <p:cNvSpPr/>
          <p:nvPr/>
        </p:nvSpPr>
        <p:spPr>
          <a:xfrm rot="1565092">
            <a:off x="4303713" y="241935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0" name="Lightning Bolt 19"/>
          <p:cNvSpPr/>
          <p:nvPr/>
        </p:nvSpPr>
        <p:spPr>
          <a:xfrm rot="18978631">
            <a:off x="2206625" y="3394075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1" name="Lightning Bolt 20"/>
          <p:cNvSpPr/>
          <p:nvPr/>
        </p:nvSpPr>
        <p:spPr>
          <a:xfrm rot="9119379">
            <a:off x="6357938" y="3876675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2" name="Decagon 21"/>
          <p:cNvSpPr/>
          <p:nvPr/>
        </p:nvSpPr>
        <p:spPr>
          <a:xfrm>
            <a:off x="7162800" y="3162300"/>
            <a:ext cx="914400" cy="914400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PM6</a:t>
            </a:r>
          </a:p>
        </p:txBody>
      </p:sp>
      <p:sp>
        <p:nvSpPr>
          <p:cNvPr id="23" name="Lightning Bolt 22"/>
          <p:cNvSpPr/>
          <p:nvPr/>
        </p:nvSpPr>
        <p:spPr>
          <a:xfrm rot="7316318">
            <a:off x="6130925" y="333375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4110038" y="5638800"/>
            <a:ext cx="2403475" cy="914400"/>
          </a:xfrm>
          <a:prstGeom prst="hep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CONSTRAINED DFT</a:t>
            </a:r>
          </a:p>
        </p:txBody>
      </p:sp>
      <p:sp>
        <p:nvSpPr>
          <p:cNvPr id="25" name="Lightning Bolt 24"/>
          <p:cNvSpPr/>
          <p:nvPr/>
        </p:nvSpPr>
        <p:spPr>
          <a:xfrm rot="11678782">
            <a:off x="4468813" y="4554538"/>
            <a:ext cx="1192212" cy="1062037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86413" y="1600200"/>
            <a:ext cx="1881187" cy="69056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deMon-STOBE</a:t>
            </a:r>
          </a:p>
        </p:txBody>
      </p:sp>
      <p:sp>
        <p:nvSpPr>
          <p:cNvPr id="28" name="Lightning Bolt 27"/>
          <p:cNvSpPr/>
          <p:nvPr/>
        </p:nvSpPr>
        <p:spPr>
          <a:xfrm rot="4844410">
            <a:off x="5214938" y="2357438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304800" y="2747963"/>
            <a:ext cx="1981200" cy="914400"/>
          </a:xfrm>
          <a:prstGeom prst="diamond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KSCED</a:t>
            </a:r>
          </a:p>
        </p:txBody>
      </p:sp>
      <p:sp>
        <p:nvSpPr>
          <p:cNvPr id="31" name="Lightning Bolt 30"/>
          <p:cNvSpPr/>
          <p:nvPr/>
        </p:nvSpPr>
        <p:spPr>
          <a:xfrm rot="20085626">
            <a:off x="2168525" y="288290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40050" y="2263775"/>
            <a:ext cx="1784350" cy="78422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deMon</a:t>
            </a: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 – NMR - RESPECT</a:t>
            </a:r>
          </a:p>
        </p:txBody>
      </p:sp>
      <p:sp>
        <p:nvSpPr>
          <p:cNvPr id="33" name="Lightning Bolt 32"/>
          <p:cNvSpPr/>
          <p:nvPr/>
        </p:nvSpPr>
        <p:spPr>
          <a:xfrm>
            <a:off x="3789363" y="3070225"/>
            <a:ext cx="563562" cy="538163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68738" y="4891088"/>
            <a:ext cx="862012" cy="73501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CCM</a:t>
            </a:r>
          </a:p>
        </p:txBody>
      </p:sp>
      <p:sp>
        <p:nvSpPr>
          <p:cNvPr id="35" name="Lightning Bolt 34"/>
          <p:cNvSpPr/>
          <p:nvPr/>
        </p:nvSpPr>
        <p:spPr>
          <a:xfrm rot="13472026">
            <a:off x="4083050" y="4305300"/>
            <a:ext cx="536575" cy="536575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94263" y="4864100"/>
            <a:ext cx="2039937" cy="7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E- TRANSFER</a:t>
            </a:r>
          </a:p>
        </p:txBody>
      </p:sp>
      <p:sp>
        <p:nvSpPr>
          <p:cNvPr id="37" name="Lightning Bolt 36"/>
          <p:cNvSpPr/>
          <p:nvPr/>
        </p:nvSpPr>
        <p:spPr>
          <a:xfrm rot="10800000">
            <a:off x="5286375" y="4227513"/>
            <a:ext cx="488950" cy="612775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09600" y="4419600"/>
            <a:ext cx="1676400" cy="762000"/>
          </a:xfrm>
          <a:prstGeom prst="bevel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deMon FOR TEACHING</a:t>
            </a:r>
          </a:p>
        </p:txBody>
      </p:sp>
      <p:sp>
        <p:nvSpPr>
          <p:cNvPr id="39" name="Lightning Bolt 38"/>
          <p:cNvSpPr/>
          <p:nvPr/>
        </p:nvSpPr>
        <p:spPr>
          <a:xfrm rot="16570134">
            <a:off x="2239963" y="3995738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" name="Bevel 2"/>
          <p:cNvSpPr/>
          <p:nvPr/>
        </p:nvSpPr>
        <p:spPr>
          <a:xfrm>
            <a:off x="8027988" y="3068638"/>
            <a:ext cx="1223962" cy="1042987"/>
          </a:xfrm>
          <a:prstGeom prst="bevel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UA-QCMD</a:t>
            </a:r>
          </a:p>
        </p:txBody>
      </p:sp>
      <p:sp>
        <p:nvSpPr>
          <p:cNvPr id="4" name="Rectangle 3"/>
          <p:cNvSpPr/>
          <p:nvPr/>
        </p:nvSpPr>
        <p:spPr>
          <a:xfrm>
            <a:off x="7324785" y="4497685"/>
            <a:ext cx="1439863" cy="498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Am1-dPHOT</a:t>
            </a: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The methodological zoo</a:t>
            </a:r>
            <a:b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600">
                <a:solidFill>
                  <a:srgbClr val="FF00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lovely animals…</a:t>
            </a:r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7200" cy="1447800"/>
          </a:xfrm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3260725" y="3500438"/>
            <a:ext cx="2895600" cy="92392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>
                <a:solidFill>
                  <a:srgbClr val="0000FF"/>
                </a:solidFill>
              </a:rPr>
              <a:t>deMon2k, </a:t>
            </a:r>
            <a:r>
              <a:rPr lang="en-US" sz="1800" b="1" dirty="0" err="1">
                <a:solidFill>
                  <a:srgbClr val="0000FF"/>
                </a:solidFill>
              </a:rPr>
              <a:t>deMonNano</a:t>
            </a:r>
            <a:r>
              <a:rPr lang="en-US" sz="1800" dirty="0">
                <a:solidFill>
                  <a:srgbClr val="0000FF"/>
                </a:solidFill>
              </a:rPr>
              <a:t>...</a:t>
            </a:r>
          </a:p>
          <a:p>
            <a:pPr eaLnBrk="1" hangingPunct="1"/>
            <a:r>
              <a:rPr lang="en-US" sz="1800" dirty="0">
                <a:solidFill>
                  <a:srgbClr val="0000FF"/>
                </a:solidFill>
              </a:rPr>
              <a:t>GGA, meta-GGA,DFT-D, hybrid, DFTB</a:t>
            </a:r>
          </a:p>
        </p:txBody>
      </p:sp>
      <p:sp>
        <p:nvSpPr>
          <p:cNvPr id="6" name="16-Point Star 5"/>
          <p:cNvSpPr/>
          <p:nvPr/>
        </p:nvSpPr>
        <p:spPr>
          <a:xfrm>
            <a:off x="914400" y="1752600"/>
            <a:ext cx="2362200" cy="1123950"/>
          </a:xfrm>
          <a:prstGeom prst="star16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CHARMM-deMon</a:t>
            </a:r>
          </a:p>
        </p:txBody>
      </p:sp>
      <p:sp>
        <p:nvSpPr>
          <p:cNvPr id="7" name="24-Point Star 6"/>
          <p:cNvSpPr/>
          <p:nvPr/>
        </p:nvSpPr>
        <p:spPr>
          <a:xfrm>
            <a:off x="6096000" y="2290763"/>
            <a:ext cx="2819400" cy="914400"/>
          </a:xfrm>
          <a:prstGeom prst="star24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deMon SIBFA, GEM</a:t>
            </a:r>
          </a:p>
        </p:txBody>
      </p:sp>
      <p:sp>
        <p:nvSpPr>
          <p:cNvPr id="8" name="Heptagon 7"/>
          <p:cNvSpPr/>
          <p:nvPr/>
        </p:nvSpPr>
        <p:spPr>
          <a:xfrm>
            <a:off x="681038" y="5168900"/>
            <a:ext cx="1828800" cy="914400"/>
          </a:xfrm>
          <a:prstGeom prst="hept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KINETIC MONTE CARLO</a:t>
            </a:r>
          </a:p>
        </p:txBody>
      </p:sp>
      <p:sp>
        <p:nvSpPr>
          <p:cNvPr id="9" name="Double Wave 8"/>
          <p:cNvSpPr/>
          <p:nvPr/>
        </p:nvSpPr>
        <p:spPr>
          <a:xfrm>
            <a:off x="6631048" y="5450991"/>
            <a:ext cx="2133600" cy="914400"/>
          </a:xfrm>
          <a:prstGeom prst="doubleWav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BORN-OPPENHEIMER MD</a:t>
            </a:r>
          </a:p>
        </p:txBody>
      </p:sp>
      <p:sp>
        <p:nvSpPr>
          <p:cNvPr id="10" name="Lightning Bolt 9"/>
          <p:cNvSpPr/>
          <p:nvPr/>
        </p:nvSpPr>
        <p:spPr>
          <a:xfrm>
            <a:off x="2590800" y="266700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1" name="Lightning Bolt 10"/>
          <p:cNvSpPr/>
          <p:nvPr/>
        </p:nvSpPr>
        <p:spPr>
          <a:xfrm rot="5400000">
            <a:off x="5986463" y="2962275"/>
            <a:ext cx="74295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2" name="Lightning Bolt 11"/>
          <p:cNvSpPr/>
          <p:nvPr/>
        </p:nvSpPr>
        <p:spPr>
          <a:xfrm rot="15728184">
            <a:off x="2268538" y="4478338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3" name="Lightning Bolt 12"/>
          <p:cNvSpPr/>
          <p:nvPr/>
        </p:nvSpPr>
        <p:spPr>
          <a:xfrm rot="10800000">
            <a:off x="5724525" y="426720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2509838" y="5468938"/>
            <a:ext cx="1600200" cy="914400"/>
          </a:xfrm>
          <a:prstGeom prst="cloud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TDDFT</a:t>
            </a:r>
          </a:p>
        </p:txBody>
      </p:sp>
      <p:sp>
        <p:nvSpPr>
          <p:cNvPr id="15" name="Lightning Bolt 14"/>
          <p:cNvSpPr/>
          <p:nvPr/>
        </p:nvSpPr>
        <p:spPr>
          <a:xfrm rot="13246563">
            <a:off x="3048000" y="4454525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17" name="Sun 16"/>
          <p:cNvSpPr/>
          <p:nvPr/>
        </p:nvSpPr>
        <p:spPr>
          <a:xfrm>
            <a:off x="3657600" y="1524000"/>
            <a:ext cx="2286000" cy="766763"/>
          </a:xfrm>
          <a:prstGeom prst="su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MS FBA</a:t>
            </a:r>
          </a:p>
        </p:txBody>
      </p:sp>
      <p:sp>
        <p:nvSpPr>
          <p:cNvPr id="18" name="Curved Down Ribbon 17"/>
          <p:cNvSpPr/>
          <p:nvPr/>
        </p:nvSpPr>
        <p:spPr>
          <a:xfrm>
            <a:off x="152400" y="3508375"/>
            <a:ext cx="2209800" cy="758825"/>
          </a:xfrm>
          <a:prstGeom prst="ellipseRibbon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REAXFF</a:t>
            </a:r>
          </a:p>
        </p:txBody>
      </p:sp>
      <p:sp>
        <p:nvSpPr>
          <p:cNvPr id="19" name="Lightning Bolt 18"/>
          <p:cNvSpPr/>
          <p:nvPr/>
        </p:nvSpPr>
        <p:spPr>
          <a:xfrm rot="1565092">
            <a:off x="4303713" y="241935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0" name="Lightning Bolt 19"/>
          <p:cNvSpPr/>
          <p:nvPr/>
        </p:nvSpPr>
        <p:spPr>
          <a:xfrm rot="18978631">
            <a:off x="2206625" y="3394075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1" name="Lightning Bolt 20"/>
          <p:cNvSpPr/>
          <p:nvPr/>
        </p:nvSpPr>
        <p:spPr>
          <a:xfrm rot="9119379">
            <a:off x="6357938" y="3876675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2" name="Decagon 21"/>
          <p:cNvSpPr/>
          <p:nvPr/>
        </p:nvSpPr>
        <p:spPr>
          <a:xfrm>
            <a:off x="7162800" y="3162300"/>
            <a:ext cx="914400" cy="914400"/>
          </a:xfrm>
          <a:prstGeom prst="decago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PM6</a:t>
            </a:r>
          </a:p>
        </p:txBody>
      </p:sp>
      <p:sp>
        <p:nvSpPr>
          <p:cNvPr id="23" name="Lightning Bolt 22"/>
          <p:cNvSpPr/>
          <p:nvPr/>
        </p:nvSpPr>
        <p:spPr>
          <a:xfrm rot="7316318">
            <a:off x="6130925" y="333375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4" name="Heptagon 23"/>
          <p:cNvSpPr/>
          <p:nvPr/>
        </p:nvSpPr>
        <p:spPr>
          <a:xfrm>
            <a:off x="4110038" y="5638800"/>
            <a:ext cx="2403475" cy="914400"/>
          </a:xfrm>
          <a:prstGeom prst="heptagon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CONSTRAINED DFT</a:t>
            </a:r>
          </a:p>
        </p:txBody>
      </p:sp>
      <p:sp>
        <p:nvSpPr>
          <p:cNvPr id="25" name="Lightning Bolt 24"/>
          <p:cNvSpPr/>
          <p:nvPr/>
        </p:nvSpPr>
        <p:spPr>
          <a:xfrm rot="11678782">
            <a:off x="4468813" y="4554538"/>
            <a:ext cx="1192212" cy="1062037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586413" y="1600200"/>
            <a:ext cx="1881187" cy="690563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deMon-STOBE</a:t>
            </a:r>
          </a:p>
        </p:txBody>
      </p:sp>
      <p:sp>
        <p:nvSpPr>
          <p:cNvPr id="28" name="Lightning Bolt 27"/>
          <p:cNvSpPr/>
          <p:nvPr/>
        </p:nvSpPr>
        <p:spPr>
          <a:xfrm rot="4844410">
            <a:off x="5214938" y="2357438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304800" y="2747963"/>
            <a:ext cx="1981200" cy="914400"/>
          </a:xfrm>
          <a:prstGeom prst="diamond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KSCED</a:t>
            </a:r>
          </a:p>
        </p:txBody>
      </p:sp>
      <p:sp>
        <p:nvSpPr>
          <p:cNvPr id="31" name="Lightning Bolt 30"/>
          <p:cNvSpPr/>
          <p:nvPr/>
        </p:nvSpPr>
        <p:spPr>
          <a:xfrm rot="20085626">
            <a:off x="2168525" y="2882900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940050" y="2263775"/>
            <a:ext cx="1784350" cy="784225"/>
          </a:xfrm>
          <a:prstGeom prst="ellipse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deMon</a:t>
            </a: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 – NMR - RESPECT</a:t>
            </a:r>
          </a:p>
        </p:txBody>
      </p:sp>
      <p:sp>
        <p:nvSpPr>
          <p:cNvPr id="33" name="Lightning Bolt 32"/>
          <p:cNvSpPr/>
          <p:nvPr/>
        </p:nvSpPr>
        <p:spPr>
          <a:xfrm>
            <a:off x="3789363" y="3070225"/>
            <a:ext cx="563562" cy="538163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868738" y="4891088"/>
            <a:ext cx="862012" cy="735012"/>
          </a:xfrm>
          <a:prstGeom prst="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chemeClr val="bg1"/>
                </a:solidFill>
                <a:ea typeface="ＭＳ Ｐゴシック" pitchFamily="-107" charset="-128"/>
                <a:cs typeface="ＭＳ Ｐゴシック" pitchFamily="-107" charset="-128"/>
              </a:rPr>
              <a:t>CCM</a:t>
            </a:r>
          </a:p>
        </p:txBody>
      </p:sp>
      <p:sp>
        <p:nvSpPr>
          <p:cNvPr id="35" name="Lightning Bolt 34"/>
          <p:cNvSpPr/>
          <p:nvPr/>
        </p:nvSpPr>
        <p:spPr>
          <a:xfrm rot="13472026">
            <a:off x="4083050" y="4305300"/>
            <a:ext cx="536575" cy="536575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4894263" y="4864100"/>
            <a:ext cx="2039937" cy="7620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rgbClr val="FFFFFF"/>
                </a:solidFill>
                <a:ea typeface="ＭＳ Ｐゴシック" pitchFamily="-107" charset="-128"/>
                <a:cs typeface="ＭＳ Ｐゴシック" pitchFamily="-107" charset="-128"/>
              </a:rPr>
              <a:t>E- TRANSFER</a:t>
            </a:r>
          </a:p>
        </p:txBody>
      </p:sp>
      <p:sp>
        <p:nvSpPr>
          <p:cNvPr id="37" name="Lightning Bolt 36"/>
          <p:cNvSpPr/>
          <p:nvPr/>
        </p:nvSpPr>
        <p:spPr>
          <a:xfrm rot="10800000">
            <a:off x="5286375" y="4227513"/>
            <a:ext cx="488950" cy="612775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09600" y="4419600"/>
            <a:ext cx="1676400" cy="762000"/>
          </a:xfrm>
          <a:prstGeom prst="bevel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>
                <a:solidFill>
                  <a:srgbClr val="FFFFFF"/>
                </a:solidFill>
                <a:ea typeface="ＭＳ Ｐゴシック" charset="-128"/>
                <a:cs typeface="ＭＳ Ｐゴシック" charset="-128"/>
              </a:rPr>
              <a:t>deMon FOR TEACHING</a:t>
            </a:r>
          </a:p>
        </p:txBody>
      </p:sp>
      <p:sp>
        <p:nvSpPr>
          <p:cNvPr id="39" name="Lightning Bolt 38"/>
          <p:cNvSpPr/>
          <p:nvPr/>
        </p:nvSpPr>
        <p:spPr>
          <a:xfrm rot="16570134">
            <a:off x="2239963" y="3995738"/>
            <a:ext cx="914400" cy="914400"/>
          </a:xfrm>
          <a:prstGeom prst="lightningBol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pitchFamily="-107" charset="-128"/>
              <a:cs typeface="ＭＳ Ｐゴシック" pitchFamily="-107" charset="-128"/>
            </a:endParaRPr>
          </a:p>
        </p:txBody>
      </p:sp>
      <p:sp>
        <p:nvSpPr>
          <p:cNvPr id="3" name="Bevel 2"/>
          <p:cNvSpPr/>
          <p:nvPr/>
        </p:nvSpPr>
        <p:spPr>
          <a:xfrm>
            <a:off x="8027988" y="3068638"/>
            <a:ext cx="1223962" cy="1042987"/>
          </a:xfrm>
          <a:prstGeom prst="bevel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UA-QCMD</a:t>
            </a:r>
          </a:p>
        </p:txBody>
      </p:sp>
      <p:sp>
        <p:nvSpPr>
          <p:cNvPr id="4" name="Rectangle 3"/>
          <p:cNvSpPr/>
          <p:nvPr/>
        </p:nvSpPr>
        <p:spPr>
          <a:xfrm>
            <a:off x="7324785" y="4497685"/>
            <a:ext cx="1439863" cy="4984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Am1-dPHOT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33D4EC-91FD-2349-89CF-B5DD16563E53}"/>
              </a:ext>
            </a:extLst>
          </p:cNvPr>
          <p:cNvSpPr txBox="1"/>
          <p:nvPr/>
        </p:nvSpPr>
        <p:spPr>
          <a:xfrm rot="19126594">
            <a:off x="267405" y="2755555"/>
            <a:ext cx="8773344" cy="1323439"/>
          </a:xfrm>
          <a:prstGeom prst="rect">
            <a:avLst/>
          </a:prstGeom>
          <a:solidFill>
            <a:schemeClr val="accent2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0" dirty="0"/>
              <a:t>Machine Learning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9848E7-8D6B-807E-8B5C-00D7E4CA6D7F}"/>
              </a:ext>
            </a:extLst>
          </p:cNvPr>
          <p:cNvSpPr txBox="1"/>
          <p:nvPr/>
        </p:nvSpPr>
        <p:spPr>
          <a:xfrm rot="1775994">
            <a:off x="-389018" y="3038459"/>
            <a:ext cx="9878207" cy="923330"/>
          </a:xfrm>
          <a:prstGeom prst="rect">
            <a:avLst/>
          </a:prstGeom>
          <a:solidFill>
            <a:schemeClr val="accent2"/>
          </a:solidFill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Quantum Machine Learning ?</a:t>
            </a:r>
          </a:p>
        </p:txBody>
      </p:sp>
    </p:spTree>
    <p:extLst>
      <p:ext uri="{BB962C8B-B14F-4D97-AF65-F5344CB8AC3E}">
        <p14:creationId xmlns:p14="http://schemas.microsoft.com/office/powerpoint/2010/main" val="26687807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0AD91-BE53-0345-AFA9-68D7C34EE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ACTION ITEMS – HOMEWORK!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3FB3F-B8DB-6A4D-990B-D93C5ECE8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24" y="126876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Look at the Action items (on workshop web site)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Send email(s) to me (</a:t>
            </a:r>
            <a:r>
              <a:rPr lang="en-US" dirty="0">
                <a:hlinkClick r:id="rId2"/>
              </a:rPr>
              <a:t>dsalahub@ucalgary.ca</a:t>
            </a:r>
            <a:r>
              <a:rPr lang="en-US" dirty="0"/>
              <a:t>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/>
              <a:t>Brief description of progress (identify by line number).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/>
              <a:t>Any action items that we can simply delete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b="1" dirty="0"/>
              <a:t>Suggestions for new action items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 wrap-up section we can discuss (time limited)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Finalize by email post workshop</a:t>
            </a:r>
          </a:p>
          <a:p>
            <a:pPr marL="514350" indent="-514350">
              <a:buFont typeface="+mj-lt"/>
              <a:buAutoNum type="arabicPeriod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57879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63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74638"/>
            <a:ext cx="4537075" cy="618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5774" b="5774"/>
          <a:stretch>
            <a:fillRect/>
          </a:stretch>
        </p:blipFill>
        <p:spPr>
          <a:xfrm>
            <a:off x="4860032" y="1844824"/>
            <a:ext cx="3970784" cy="218377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98" y="1772816"/>
            <a:ext cx="3590331" cy="232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05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138" y="226219"/>
            <a:ext cx="5427662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P101009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48" t="24532" r="32635" b="22536"/>
          <a:stretch>
            <a:fillRect/>
          </a:stretch>
        </p:blipFill>
        <p:spPr bwMode="auto">
          <a:xfrm>
            <a:off x="4038600" y="2133600"/>
            <a:ext cx="685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" t="-61439" r="6673" b="38541"/>
          <a:stretch/>
        </p:blipFill>
        <p:spPr bwMode="auto">
          <a:xfrm>
            <a:off x="2267744" y="2996952"/>
            <a:ext cx="4144144" cy="2801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F0673-6970-0606-3F48-98BCEA069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814CFD-A583-4831-7CA9-329649392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devil">
            <a:extLst>
              <a:ext uri="{FF2B5EF4-FFF2-40B4-BE49-F238E27FC236}">
                <a16:creationId xmlns:a16="http://schemas.microsoft.com/office/drawing/2014/main" id="{3893DDFA-28E3-F4A5-4397-F1FBD2A57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5" y="1999820"/>
            <a:ext cx="2080907" cy="341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D35A27-2A6B-71D0-C176-13F2FE3E3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72816"/>
            <a:ext cx="4120666" cy="371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2D3AF62-8512-BFC8-E58F-4BAFC1C2A7B3}"/>
              </a:ext>
            </a:extLst>
          </p:cNvPr>
          <p:cNvSpPr txBox="1"/>
          <p:nvPr/>
        </p:nvSpPr>
        <p:spPr>
          <a:xfrm>
            <a:off x="1259632" y="5929447"/>
            <a:ext cx="689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err="1">
                <a:hlinkClick r:id="rId4"/>
              </a:rPr>
              <a:t>www.facsimilefinder.com</a:t>
            </a:r>
            <a:r>
              <a:rPr lang="en-US" dirty="0">
                <a:hlinkClick r:id="rId4"/>
              </a:rPr>
              <a:t>/facsimiles/</a:t>
            </a:r>
            <a:r>
              <a:rPr lang="en-US" dirty="0" err="1">
                <a:hlinkClick r:id="rId4"/>
              </a:rPr>
              <a:t>luttrell</a:t>
            </a:r>
            <a:r>
              <a:rPr lang="en-US" dirty="0">
                <a:hlinkClick r:id="rId4"/>
              </a:rPr>
              <a:t>-psalter-facsimile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93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182" y="322347"/>
            <a:ext cx="643571" cy="32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03848" y="260648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deMon2k, </a:t>
            </a:r>
          </a:p>
          <a:p>
            <a:pPr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1043608" y="1052736"/>
            <a:ext cx="4577009" cy="31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Energy calculations (RKS, UKS, ROKS</a:t>
            </a:r>
            <a:r>
              <a:rPr lang="de-DE" dirty="0">
                <a:solidFill>
                  <a:schemeClr val="tx1"/>
                </a:solidFill>
              </a:rPr>
              <a:t>, CUKS, RHF, UHF, ROHF, CUHF)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Post Hartree-Fock propagator calculation (</a:t>
            </a:r>
            <a:r>
              <a:rPr lang="de-DE" dirty="0">
                <a:solidFill>
                  <a:srgbClr val="FF0000"/>
                </a:solidFill>
              </a:rPr>
              <a:t>Roberto Flores?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Hubbard (A)DFT+U </a:t>
            </a:r>
            <a:r>
              <a:rPr lang="de-DE" dirty="0" err="1">
                <a:solidFill>
                  <a:schemeClr val="tx1"/>
                </a:solidFill>
              </a:rPr>
              <a:t>energy</a:t>
            </a:r>
            <a:r>
              <a:rPr lang="de-DE" dirty="0">
                <a:solidFill>
                  <a:schemeClr val="tx1"/>
                </a:solidFill>
              </a:rPr>
              <a:t> and </a:t>
            </a:r>
            <a:r>
              <a:rPr lang="de-DE" dirty="0" err="1">
                <a:solidFill>
                  <a:schemeClr val="tx1"/>
                </a:solidFill>
              </a:rPr>
              <a:t>gradients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Iterative density fitting with MINRES </a:t>
            </a:r>
            <a:r>
              <a:rPr lang="de-DE" dirty="0">
                <a:solidFill>
                  <a:srgbClr val="00B050"/>
                </a:solidFill>
              </a:rPr>
              <a:t>for SCF and ADPT 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Iterative perturbed density fitting with Eirola-Nevanlinna algorithm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Conventional, direct and mixed SCF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SCF </a:t>
            </a:r>
            <a:r>
              <a:rPr lang="de-DE" dirty="0" err="1">
                <a:solidFill>
                  <a:srgbClr val="FF0000"/>
                </a:solidFill>
              </a:rPr>
              <a:t>with</a:t>
            </a:r>
            <a:r>
              <a:rPr lang="de-DE" dirty="0">
                <a:solidFill>
                  <a:srgbClr val="FF0000"/>
                </a:solidFill>
              </a:rPr>
              <a:t> pseudo-</a:t>
            </a:r>
            <a:r>
              <a:rPr lang="de-DE" dirty="0" err="1">
                <a:solidFill>
                  <a:srgbClr val="FF0000"/>
                </a:solidFill>
              </a:rPr>
              <a:t>diagonalization</a:t>
            </a:r>
            <a:r>
              <a:rPr lang="de-DE" dirty="0">
                <a:solidFill>
                  <a:srgbClr val="FF0000"/>
                </a:solidFill>
              </a:rPr>
              <a:t> and </a:t>
            </a:r>
            <a:r>
              <a:rPr lang="de-DE" dirty="0" err="1">
                <a:solidFill>
                  <a:srgbClr val="FF0000"/>
                </a:solidFill>
              </a:rPr>
              <a:t>localized</a:t>
            </a:r>
            <a:r>
              <a:rPr lang="de-DE" dirty="0">
                <a:solidFill>
                  <a:srgbClr val="FF0000"/>
                </a:solidFill>
              </a:rPr>
              <a:t> MOs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Symmetry analysis, similarity analysis, structure parameter analysis</a:t>
            </a:r>
          </a:p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Symmetry adapted SCF calculations </a:t>
            </a:r>
            <a:r>
              <a:rPr lang="en-US" dirty="0">
                <a:solidFill>
                  <a:schemeClr val="tx1"/>
                </a:solidFill>
              </a:rPr>
              <a:t>(KS, ADFT, HF and all hybrids)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es-MX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  <a:cs typeface="Times New Roman" charset="0"/>
              </a:rPr>
              <a:t>Constrained</a:t>
            </a:r>
            <a:r>
              <a:rPr lang="de-DE" dirty="0">
                <a:solidFill>
                  <a:schemeClr val="tx1"/>
                </a:solidFill>
                <a:cs typeface="Times New Roman" charset="0"/>
              </a:rPr>
              <a:t> DFT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  <a:cs typeface="Times New Roman" charset="0"/>
              </a:rPr>
              <a:t> </a:t>
            </a:r>
            <a:r>
              <a:rPr lang="de-DE" dirty="0">
                <a:solidFill>
                  <a:srgbClr val="FF0000"/>
                </a:solidFill>
                <a:cs typeface="Times New Roman" charset="0"/>
              </a:rPr>
              <a:t>MM and QM/MM </a:t>
            </a:r>
            <a:r>
              <a:rPr lang="de-DE" dirty="0" err="1">
                <a:solidFill>
                  <a:srgbClr val="FF0000"/>
                </a:solidFill>
                <a:cs typeface="Times New Roman" charset="0"/>
              </a:rPr>
              <a:t>droplet</a:t>
            </a:r>
            <a:r>
              <a:rPr lang="de-DE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cs typeface="Times New Roman" charset="0"/>
              </a:rPr>
              <a:t>model</a:t>
            </a:r>
            <a:r>
              <a:rPr lang="de-DE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cs typeface="Times New Roman" charset="0"/>
              </a:rPr>
              <a:t>with</a:t>
            </a:r>
            <a:r>
              <a:rPr lang="de-DE" dirty="0">
                <a:solidFill>
                  <a:srgbClr val="FF0000"/>
                </a:solidFill>
                <a:cs typeface="Times New Roman" charset="0"/>
              </a:rPr>
              <a:t> PCM</a:t>
            </a:r>
          </a:p>
          <a:p>
            <a:pPr>
              <a:buSzPct val="7000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  <a:cs typeface="Times New Roman" charset="0"/>
              </a:rPr>
              <a:t> MM and QM/MM </a:t>
            </a:r>
            <a:r>
              <a:rPr lang="de-DE" dirty="0" err="1">
                <a:solidFill>
                  <a:srgbClr val="FF0000"/>
                </a:solidFill>
                <a:cs typeface="Times New Roman" charset="0"/>
              </a:rPr>
              <a:t>cyclic</a:t>
            </a:r>
            <a:r>
              <a:rPr lang="de-DE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cs typeface="Times New Roman" charset="0"/>
              </a:rPr>
              <a:t>cluster</a:t>
            </a:r>
            <a:r>
              <a:rPr lang="de-DE" dirty="0">
                <a:solidFill>
                  <a:srgbClr val="FF0000"/>
                </a:solidFill>
                <a:cs typeface="Times New Roman" charset="0"/>
              </a:rPr>
              <a:t> </a:t>
            </a:r>
            <a:r>
              <a:rPr lang="de-DE" dirty="0" err="1">
                <a:solidFill>
                  <a:srgbClr val="FF0000"/>
                </a:solidFill>
                <a:cs typeface="Times New Roman" charset="0"/>
              </a:rPr>
              <a:t>model</a:t>
            </a:r>
            <a:endParaRPr lang="de-DE" dirty="0">
              <a:solidFill>
                <a:srgbClr val="FF0000"/>
              </a:solidFill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Geometry optimization </a:t>
            </a:r>
            <a:r>
              <a:rPr lang="de-DE" dirty="0">
                <a:solidFill>
                  <a:schemeClr val="tx1"/>
                </a:solidFill>
              </a:rPr>
              <a:t>(KS, ADFT, HF and all hybrids)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Internal, Cartesian, redundant and </a:t>
            </a:r>
            <a:r>
              <a:rPr lang="de-DE" dirty="0">
                <a:solidFill>
                  <a:srgbClr val="00B050"/>
                </a:solidFill>
              </a:rPr>
              <a:t>normal </a:t>
            </a:r>
            <a:r>
              <a:rPr lang="de-DE" dirty="0" err="1">
                <a:solidFill>
                  <a:srgbClr val="00B050"/>
                </a:solidFill>
              </a:rPr>
              <a:t>space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coordinates</a:t>
            </a:r>
            <a:endParaRPr lang="de-DE" dirty="0">
              <a:solidFill>
                <a:schemeClr val="tx1"/>
              </a:solidFill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Frequency analysis </a:t>
            </a:r>
            <a:r>
              <a:rPr lang="de-DE" dirty="0">
                <a:solidFill>
                  <a:schemeClr val="tx1"/>
                </a:solidFill>
              </a:rPr>
              <a:t>(Analytic 2</a:t>
            </a:r>
            <a:r>
              <a:rPr lang="de-DE" baseline="30000" dirty="0">
                <a:solidFill>
                  <a:schemeClr val="tx1"/>
                </a:solidFill>
              </a:rPr>
              <a:t>nd</a:t>
            </a:r>
            <a:r>
              <a:rPr lang="de-DE" dirty="0">
                <a:solidFill>
                  <a:schemeClr val="tx1"/>
                </a:solidFill>
              </a:rPr>
              <a:t> ADFT derivatives)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IR and Raman intensities (</a:t>
            </a:r>
            <a:r>
              <a:rPr lang="de-DE" dirty="0">
                <a:solidFill>
                  <a:srgbClr val="00B050"/>
                </a:solidFill>
              </a:rPr>
              <a:t>Mixed analytic 2</a:t>
            </a:r>
            <a:r>
              <a:rPr lang="de-DE" baseline="30000" dirty="0">
                <a:solidFill>
                  <a:srgbClr val="00B050"/>
                </a:solidFill>
              </a:rPr>
              <a:t>nd</a:t>
            </a:r>
            <a:r>
              <a:rPr lang="de-DE" dirty="0">
                <a:solidFill>
                  <a:srgbClr val="00B050"/>
                </a:solidFill>
              </a:rPr>
              <a:t> and 3</a:t>
            </a:r>
            <a:r>
              <a:rPr lang="de-DE" baseline="30000" dirty="0">
                <a:solidFill>
                  <a:srgbClr val="00B050"/>
                </a:solidFill>
              </a:rPr>
              <a:t>rd</a:t>
            </a:r>
            <a:r>
              <a:rPr lang="de-DE" dirty="0">
                <a:solidFill>
                  <a:srgbClr val="00B050"/>
                </a:solidFill>
              </a:rPr>
              <a:t> ADFT derivatives</a:t>
            </a:r>
            <a:r>
              <a:rPr lang="de-DE" dirty="0">
                <a:solidFill>
                  <a:schemeClr val="tx1"/>
                </a:solidFill>
              </a:rPr>
              <a:t>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Atomic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weight</a:t>
            </a:r>
            <a:r>
              <a:rPr lang="de-DE" dirty="0">
                <a:solidFill>
                  <a:srgbClr val="FF0000"/>
                </a:solidFill>
              </a:rPr>
              <a:t> derivatives </a:t>
            </a:r>
            <a:r>
              <a:rPr lang="de-DE" dirty="0" err="1">
                <a:solidFill>
                  <a:srgbClr val="FF0000"/>
                </a:solidFill>
              </a:rPr>
              <a:t>for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optimization</a:t>
            </a:r>
            <a:r>
              <a:rPr lang="de-DE" dirty="0">
                <a:solidFill>
                  <a:srgbClr val="FF0000"/>
                </a:solidFill>
              </a:rPr>
              <a:t> and </a:t>
            </a:r>
            <a:r>
              <a:rPr lang="de-DE" dirty="0" err="1">
                <a:solidFill>
                  <a:srgbClr val="FF0000"/>
                </a:solidFill>
              </a:rPr>
              <a:t>frequency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analysis</a:t>
            </a:r>
            <a:endParaRPr lang="de-DE" dirty="0">
              <a:solidFill>
                <a:srgbClr val="FF0000"/>
              </a:solidFill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</a:rPr>
              <a:t> Performance </a:t>
            </a:r>
            <a:r>
              <a:rPr lang="de-DE" dirty="0" err="1">
                <a:solidFill>
                  <a:srgbClr val="FF0000"/>
                </a:solidFill>
              </a:rPr>
              <a:t>optimization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of</a:t>
            </a:r>
            <a:r>
              <a:rPr lang="de-DE" dirty="0">
                <a:solidFill>
                  <a:srgbClr val="FF0000"/>
                </a:solidFill>
              </a:rPr>
              <a:t> QM </a:t>
            </a:r>
            <a:r>
              <a:rPr lang="de-DE" dirty="0" err="1">
                <a:solidFill>
                  <a:srgbClr val="FF0000"/>
                </a:solidFill>
              </a:rPr>
              <a:t>frequency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analysis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for</a:t>
            </a:r>
            <a:r>
              <a:rPr lang="de-DE" dirty="0">
                <a:solidFill>
                  <a:srgbClr val="FF0000"/>
                </a:solidFill>
              </a:rPr>
              <a:t> all </a:t>
            </a:r>
            <a:r>
              <a:rPr lang="de-DE" dirty="0" err="1">
                <a:solidFill>
                  <a:srgbClr val="FF0000"/>
                </a:solidFill>
              </a:rPr>
              <a:t>system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sizes</a:t>
            </a:r>
            <a:endParaRPr lang="de-DE" dirty="0">
              <a:solidFill>
                <a:srgbClr val="FF0000"/>
              </a:solidFill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</a:rPr>
              <a:t> QM/MM </a:t>
            </a:r>
            <a:r>
              <a:rPr lang="de-DE" dirty="0" err="1">
                <a:solidFill>
                  <a:srgbClr val="FF0000"/>
                </a:solidFill>
              </a:rPr>
              <a:t>frequency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analysis</a:t>
            </a:r>
            <a:endParaRPr lang="de-DE" dirty="0">
              <a:solidFill>
                <a:srgbClr val="FF0000"/>
              </a:solidFill>
            </a:endParaRPr>
          </a:p>
          <a:p>
            <a:pPr>
              <a:buSzPct val="63000"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224399"/>
            <a:ext cx="391752" cy="344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24961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0426"/>
            <a:ext cx="567927" cy="283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3203848" y="260648"/>
            <a:ext cx="1055825" cy="13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796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deMon2k, </a:t>
            </a:r>
          </a:p>
          <a:p>
            <a:pPr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83568" y="1196752"/>
            <a:ext cx="4577009" cy="3161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25832" tIns="14218" rIns="25832" bIns="12916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buSzPct val="70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Born-Oppenheimer Molecular Dynamics (BOMD) </a:t>
            </a:r>
            <a:r>
              <a:rPr lang="de-DE" dirty="0">
                <a:solidFill>
                  <a:srgbClr val="00B050"/>
                </a:solidFill>
              </a:rPr>
              <a:t>and QM/MM MD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>
                <a:solidFill>
                  <a:schemeClr val="tx1"/>
                </a:solidFill>
              </a:rPr>
              <a:t>Parallel tempering BOMD </a:t>
            </a:r>
            <a:r>
              <a:rPr lang="de-DE" dirty="0">
                <a:solidFill>
                  <a:srgbClr val="00B050"/>
                </a:solidFill>
              </a:rPr>
              <a:t>and QM/MM MD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00B050"/>
                </a:solidFill>
              </a:rPr>
              <a:t> NPT MM and QM/MM PTMD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prstClr val="black"/>
                </a:solidFill>
                <a:latin typeface="Arial" charset="0"/>
              </a:rPr>
              <a:t>Property calculations along BOMD </a:t>
            </a:r>
            <a:r>
              <a:rPr lang="de-DE" dirty="0">
                <a:solidFill>
                  <a:srgbClr val="00B050"/>
                </a:solidFill>
                <a:latin typeface="Arial" charset="0"/>
              </a:rPr>
              <a:t>and QM/MM </a:t>
            </a:r>
            <a:r>
              <a:rPr lang="de-DE" dirty="0">
                <a:solidFill>
                  <a:prstClr val="black"/>
                </a:solidFill>
                <a:latin typeface="Arial" charset="0"/>
              </a:rPr>
              <a:t>trajectories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Arial" charset="0"/>
              </a:rPr>
              <a:t> Dipole autocorrelation function for IR spectra simulation</a:t>
            </a:r>
            <a:endParaRPr lang="de-DE" dirty="0">
              <a:solidFill>
                <a:srgbClr val="FF0000"/>
              </a:solidFill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Local transition state search </a:t>
            </a:r>
            <a:r>
              <a:rPr lang="de-DE" dirty="0" err="1">
                <a:solidFill>
                  <a:srgbClr val="00B050"/>
                </a:solidFill>
              </a:rPr>
              <a:t>for</a:t>
            </a:r>
            <a:r>
              <a:rPr lang="de-DE" dirty="0">
                <a:solidFill>
                  <a:srgbClr val="00B050"/>
                </a:solidFill>
              </a:rPr>
              <a:t> MM, QM and QM/MM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Saddle interpolation (</a:t>
            </a:r>
            <a:r>
              <a:rPr lang="de-DE" dirty="0">
                <a:solidFill>
                  <a:srgbClr val="FF0000"/>
                </a:solidFill>
              </a:rPr>
              <a:t>only for QM</a:t>
            </a:r>
            <a:r>
              <a:rPr lang="de-DE" dirty="0"/>
              <a:t>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/>
              <a:t> </a:t>
            </a:r>
            <a:r>
              <a:rPr lang="de-DE" dirty="0">
                <a:solidFill>
                  <a:srgbClr val="00B050"/>
                </a:solidFill>
              </a:rPr>
              <a:t>Intrinisc reaction coordinate </a:t>
            </a:r>
            <a:r>
              <a:rPr lang="de-DE" dirty="0" err="1">
                <a:solidFill>
                  <a:srgbClr val="00B050"/>
                </a:solidFill>
              </a:rPr>
              <a:t>for</a:t>
            </a:r>
            <a:r>
              <a:rPr lang="de-DE" dirty="0">
                <a:solidFill>
                  <a:srgbClr val="00B050"/>
                </a:solidFill>
              </a:rPr>
              <a:t> MM, QM and QM/MM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chemeClr val="tx1"/>
                </a:solidFill>
              </a:rPr>
              <a:t>Automatized potential </a:t>
            </a:r>
            <a:r>
              <a:rPr lang="de-DE" dirty="0" err="1">
                <a:solidFill>
                  <a:schemeClr val="tx1"/>
                </a:solidFill>
              </a:rPr>
              <a:t>energy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scan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for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 err="1">
                <a:solidFill>
                  <a:schemeClr val="tx1"/>
                </a:solidFill>
              </a:rPr>
              <a:t>ground</a:t>
            </a:r>
            <a:r>
              <a:rPr lang="de-DE" dirty="0">
                <a:solidFill>
                  <a:schemeClr val="tx1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and </a:t>
            </a:r>
            <a:r>
              <a:rPr lang="de-DE" dirty="0" err="1">
                <a:solidFill>
                  <a:srgbClr val="FF0000"/>
                </a:solidFill>
              </a:rPr>
              <a:t>excited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states</a:t>
            </a:r>
            <a:endParaRPr lang="de-DE" dirty="0">
              <a:solidFill>
                <a:srgbClr val="FF0000"/>
              </a:solidFill>
            </a:endParaRPr>
          </a:p>
          <a:p>
            <a:pPr marL="742950" lvl="1" indent="-285750">
              <a:buClr>
                <a:srgbClr val="000000"/>
              </a:buClr>
              <a:buFont typeface="+mj-lt"/>
              <a:buAutoNum type="arabicPeriod"/>
            </a:pP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Hybrids for RT-TDDFT[</a:t>
            </a:r>
            <a:r>
              <a:rPr lang="en-CA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Aurelien</a:t>
            </a: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0000"/>
              </a:buClr>
              <a:buFont typeface="+mj-lt"/>
              <a:buAutoNum type="arabicPeriod"/>
            </a:pPr>
            <a:r>
              <a:rPr lang="en-CA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Ehrenfest</a:t>
            </a: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MD</a:t>
            </a:r>
            <a:r>
              <a:rPr lang="en-C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CA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Aurelien</a:t>
            </a: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]NAIN?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0000"/>
              </a:buClr>
              <a:buFont typeface="+mj-lt"/>
              <a:buAutoNum type="arabicPeriod"/>
            </a:pPr>
            <a:r>
              <a:rPr lang="fr-FR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Features</a:t>
            </a:r>
            <a:r>
              <a:rPr lang="fr-FR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fr-FR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6.0.2 (</a:t>
            </a:r>
            <a:r>
              <a:rPr lang="fr-FR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restraints</a:t>
            </a:r>
            <a:r>
              <a:rPr lang="fr-FR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Onsager)</a:t>
            </a:r>
            <a:r>
              <a:rPr lang="fr-FR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?? </a:t>
            </a:r>
            <a:r>
              <a:rPr lang="fr-FR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Aurelien</a:t>
            </a:r>
            <a:r>
              <a:rPr lang="fr-FR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? [</a:t>
            </a:r>
            <a:r>
              <a:rPr lang="fr-FR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Aurelien</a:t>
            </a:r>
            <a:r>
              <a:rPr lang="fr-FR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Tzonka</a:t>
            </a:r>
            <a:r>
              <a:rPr lang="fr-FR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LUIS IN NOVEMBER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Clr>
                <a:srgbClr val="000000"/>
              </a:buClr>
              <a:buFont typeface="+mj-lt"/>
              <a:buAutoNum type="arabicPeriod"/>
            </a:pP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QM/MM capping schemes ?? </a:t>
            </a:r>
            <a:r>
              <a:rPr lang="en-CA" sz="1800" b="1" dirty="0" err="1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Aurelien</a:t>
            </a:r>
            <a:r>
              <a:rPr lang="en-CA" sz="1800" b="1" dirty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CA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endParaRPr lang="de-DE" dirty="0">
              <a:solidFill>
                <a:srgbClr val="FF0000"/>
              </a:solidFill>
            </a:endParaRPr>
          </a:p>
          <a:p>
            <a:pPr>
              <a:buSzPct val="63000"/>
              <a:defRPr/>
            </a:pPr>
            <a:endParaRPr lang="de-DE" dirty="0">
              <a:solidFill>
                <a:srgbClr val="FF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379" y="299960"/>
            <a:ext cx="455777" cy="401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8742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17303" cy="30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915816" y="476672"/>
            <a:ext cx="791869" cy="10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9374" tIns="11097" rIns="19374" bIns="968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>
              <a:defRPr/>
            </a:pPr>
            <a:r>
              <a:rPr lang="de-DE" dirty="0">
                <a:solidFill>
                  <a:srgbClr val="0000FF"/>
                </a:solidFill>
              </a:rPr>
              <a:t>Features </a:t>
            </a:r>
            <a:r>
              <a:rPr lang="de-DE" dirty="0" err="1">
                <a:solidFill>
                  <a:srgbClr val="0000FF"/>
                </a:solidFill>
              </a:rPr>
              <a:t>of</a:t>
            </a:r>
            <a:r>
              <a:rPr lang="de-DE" dirty="0">
                <a:solidFill>
                  <a:srgbClr val="0000FF"/>
                </a:solidFill>
              </a:rPr>
              <a:t> deMon2k</a:t>
            </a:r>
          </a:p>
          <a:p>
            <a:pPr>
              <a:defRPr/>
            </a:pPr>
            <a:r>
              <a:rPr lang="de-DE" dirty="0" err="1">
                <a:solidFill>
                  <a:srgbClr val="0000FF"/>
                </a:solidFill>
              </a:rPr>
              <a:t>Including</a:t>
            </a:r>
            <a:r>
              <a:rPr lang="de-DE" dirty="0">
                <a:solidFill>
                  <a:srgbClr val="0000FF"/>
                </a:solidFill>
              </a:rPr>
              <a:t> </a:t>
            </a:r>
            <a:r>
              <a:rPr lang="de-DE" dirty="0" err="1">
                <a:solidFill>
                  <a:srgbClr val="0000FF"/>
                </a:solidFill>
              </a:rPr>
              <a:t>developers</a:t>
            </a:r>
            <a:r>
              <a:rPr lang="de-DE" dirty="0">
                <a:solidFill>
                  <a:srgbClr val="0000FF"/>
                </a:solidFill>
              </a:rPr>
              <a:t>‘ </a:t>
            </a:r>
            <a:r>
              <a:rPr lang="de-DE" dirty="0" err="1">
                <a:solidFill>
                  <a:srgbClr val="0000FF"/>
                </a:solidFill>
              </a:rPr>
              <a:t>versions</a:t>
            </a:r>
            <a:endParaRPr lang="de-DE" dirty="0">
              <a:solidFill>
                <a:srgbClr val="0000FF"/>
              </a:solidFill>
            </a:endParaRP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259066" y="1124744"/>
            <a:ext cx="4702856" cy="3569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19374" tIns="10664" rIns="19374" bIns="9687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5pPr>
            <a:lvl6pPr marL="25146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6pPr>
            <a:lvl7pPr marL="29718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7pPr>
            <a:lvl8pPr marL="34290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8pPr>
            <a:lvl9pPr marL="3886200" indent="-228600" defTabSz="449263" fontAlgn="base" hangingPunct="0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>
                <a:solidFill>
                  <a:srgbClr val="000000"/>
                </a:solidFill>
                <a:latin typeface="Bitstream Vera Sans" charset="0"/>
                <a:ea typeface="ＭＳ Ｐゴシック" charset="0"/>
                <a:cs typeface="msgothic" charset="0"/>
              </a:defRPr>
            </a:lvl9pPr>
          </a:lstStyle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cs typeface="Times New Roman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Static and dynamic polarizability and hyperpolarizability 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Auxiliary density perturbation theory (ADPT)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</a:rPr>
              <a:t> </a:t>
            </a:r>
            <a:r>
              <a:rPr lang="de-DE" dirty="0">
                <a:solidFill>
                  <a:srgbClr val="00B050"/>
                </a:solidFill>
                <a:latin typeface="Bitstream Vera Sans"/>
              </a:rPr>
              <a:t>Self-consisten ADPT for HF and hybrids (polarizability only)</a:t>
            </a:r>
            <a:endParaRPr lang="de-DE" dirty="0">
              <a:solidFill>
                <a:srgbClr val="00B050"/>
              </a:solidFill>
              <a:latin typeface="Bitstream Vera Sans"/>
              <a:cs typeface="Times New Roman" charset="0"/>
            </a:endParaRP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NMR shielding tensor; Spin-rotation constants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Magnetizability; Rotational g-tensor</a:t>
            </a:r>
            <a:endParaRPr lang="de-DE" dirty="0">
              <a:latin typeface="Bitstream Vera Sans"/>
              <a:cs typeface="Times New Roman" charset="0"/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</a:rPr>
              <a:t>Nuclear spin-spin coupling constants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chemeClr val="tx1"/>
                </a:solidFill>
                <a:latin typeface="Bitstream Vera Sans"/>
              </a:rPr>
              <a:t> 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Gauge including magnetic induced current (GIMIC)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</a:rPr>
              <a:t> EPR g-tensor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</a:rPr>
              <a:t> Excited states via TD-ADFT</a:t>
            </a:r>
          </a:p>
          <a:p>
            <a:pPr>
              <a:buSzPct val="63000"/>
              <a:buBlip>
                <a:blip r:embed="rId4"/>
              </a:buBlip>
              <a:defRPr/>
            </a:pPr>
            <a:r>
              <a:rPr lang="de-DE" dirty="0">
                <a:latin typeface="Bitstream Vera Sans"/>
              </a:rPr>
              <a:t> 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</a:rPr>
              <a:t>Direct TD-ADFT with spin flip</a:t>
            </a:r>
            <a:endParaRPr lang="de-DE" dirty="0">
              <a:latin typeface="Bitstream Vera Sans"/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</a:rPr>
              <a:t> 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Excited state TD-ADFT </a:t>
            </a:r>
            <a:r>
              <a:rPr lang="de-DE" dirty="0" err="1">
                <a:solidFill>
                  <a:srgbClr val="FF0000"/>
                </a:solidFill>
                <a:latin typeface="Bitstream Vera Sans"/>
              </a:rPr>
              <a:t>gradients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 (ADPT Z-</a:t>
            </a:r>
            <a:r>
              <a:rPr lang="de-DE" dirty="0" err="1">
                <a:solidFill>
                  <a:srgbClr val="FF0000"/>
                </a:solidFill>
                <a:latin typeface="Bitstream Vera Sans"/>
              </a:rPr>
              <a:t>vector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 </a:t>
            </a:r>
            <a:r>
              <a:rPr lang="de-DE" dirty="0" err="1">
                <a:solidFill>
                  <a:srgbClr val="FF0000"/>
                </a:solidFill>
                <a:latin typeface="Bitstream Vera Sans"/>
              </a:rPr>
              <a:t>method</a:t>
            </a:r>
            <a:r>
              <a:rPr lang="de-DE" dirty="0">
                <a:solidFill>
                  <a:srgbClr val="FF0000"/>
                </a:solidFill>
                <a:latin typeface="Bitstream Vera Sans"/>
              </a:rPr>
              <a:t>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RT-TDDFT QM/MMPol, attoscience, external fields and projectiles</a:t>
            </a:r>
            <a:endParaRPr lang="de-DE" dirty="0">
              <a:solidFill>
                <a:srgbClr val="FF0000"/>
              </a:solidFill>
              <a:latin typeface="Bitstream Vera Sans"/>
            </a:endParaRP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srgbClr val="FF0000"/>
                </a:solidFill>
                <a:latin typeface="Bitstream Vera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</a:rPr>
              <a:t>Core-electron spectroscopies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MO Blocking, MOMODIFY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Core orbital localization</a:t>
            </a:r>
          </a:p>
          <a:p>
            <a:pPr lvl="0">
              <a:buSzPct val="63000"/>
              <a:buBlip>
                <a:blip r:embed="rId4"/>
              </a:buBlip>
              <a:tabLst/>
              <a:defRPr/>
            </a:pPr>
            <a:r>
              <a:rPr lang="de-DE" dirty="0">
                <a:solidFill>
                  <a:prstClr val="black"/>
                </a:solidFill>
                <a:latin typeface="Bitstream Vera Sans"/>
              </a:rPr>
              <a:t> </a:t>
            </a:r>
            <a:r>
              <a:rPr lang="es-MX" dirty="0" err="1">
                <a:solidFill>
                  <a:prstClr val="black"/>
                </a:solidFill>
                <a:latin typeface="Bitstream Vera Sans"/>
                <a:cs typeface="Times New Roman" charset="0"/>
              </a:rPr>
              <a:t>THz</a:t>
            </a:r>
            <a:r>
              <a:rPr lang="es-MX" dirty="0">
                <a:solidFill>
                  <a:prstClr val="black"/>
                </a:solidFill>
                <a:latin typeface="Bitstream Vera Sans"/>
                <a:cs typeface="Times New Roman" charset="0"/>
              </a:rPr>
              <a:t> </a:t>
            </a:r>
            <a:r>
              <a:rPr lang="es-MX" dirty="0" err="1">
                <a:solidFill>
                  <a:prstClr val="black"/>
                </a:solidFill>
                <a:latin typeface="Bitstream Vera Sans"/>
                <a:cs typeface="Times New Roman" charset="0"/>
              </a:rPr>
              <a:t>Spectroscopy</a:t>
            </a:r>
            <a:endParaRPr lang="de-DE" dirty="0">
              <a:solidFill>
                <a:srgbClr val="FF0000"/>
              </a:solidFill>
              <a:latin typeface="Bitstream Vera Sans"/>
            </a:endParaRP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</a:rPr>
              <a:t> Electrostatic multipole moments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</a:rPr>
              <a:t> Mulliken, L</a:t>
            </a:r>
            <a:r>
              <a:rPr lang="de-DE" dirty="0">
                <a:latin typeface="Bitstream Vera Sans"/>
                <a:cs typeface="Times New Roman" charset="0"/>
              </a:rPr>
              <a:t>öwdin, NBO, Voronoi, Becke, Hirshfeld analyses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  <a:cs typeface="Times New Roman" charset="0"/>
              </a:rPr>
              <a:t> Density of States (DOS)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  <a:cs typeface="Times New Roman" charset="0"/>
              </a:rPr>
              <a:t> Bader analysis</a:t>
            </a:r>
          </a:p>
          <a:p>
            <a:pPr>
              <a:buSzPct val="63000"/>
              <a:buFont typeface="Times New Roman" charset="0"/>
              <a:buBlip>
                <a:blip r:embed="rId4"/>
              </a:buBlip>
              <a:defRPr/>
            </a:pPr>
            <a:r>
              <a:rPr lang="de-DE" dirty="0">
                <a:latin typeface="Bitstream Vera Sans"/>
                <a:cs typeface="Times New Roman" charset="0"/>
              </a:rPr>
              <a:t> Critical point search of molecular fields (</a:t>
            </a:r>
            <a:r>
              <a:rPr lang="de-DE" dirty="0">
                <a:latin typeface="Bitstream Vera Sans"/>
                <a:cs typeface="Times New Roman" charset="0"/>
                <a:sym typeface="Symbol"/>
              </a:rPr>
              <a:t>, MESP, </a:t>
            </a:r>
            <a:r>
              <a:rPr lang="de-DE" dirty="0">
                <a:solidFill>
                  <a:schemeClr val="tx1"/>
                </a:solidFill>
                <a:latin typeface="Bitstream Vera Sans"/>
                <a:cs typeface="Times New Roman" charset="0"/>
                <a:sym typeface="Symbol"/>
              </a:rPr>
              <a:t>)</a:t>
            </a:r>
            <a:endParaRPr lang="de-DE" dirty="0">
              <a:solidFill>
                <a:schemeClr val="tx1"/>
              </a:solidFill>
              <a:latin typeface="Bitstream Vera Sans"/>
              <a:cs typeface="Times New Roman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010" y="578764"/>
            <a:ext cx="327410" cy="288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454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5622</TotalTime>
  <Words>1884</Words>
  <Application>Microsoft Macintosh PowerPoint</Application>
  <PresentationFormat>On-screen Show (4:3)</PresentationFormat>
  <Paragraphs>321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Bitstream Vera Sans</vt:lpstr>
      <vt:lpstr>Calibri</vt:lpstr>
      <vt:lpstr>Times New Roman</vt:lpstr>
      <vt:lpstr>Verdana</vt:lpstr>
      <vt:lpstr>Office Theme</vt:lpstr>
      <vt:lpstr>“deMon quo vadis?” </vt:lpstr>
      <vt:lpstr>“deMon quo vadis?” Towards multiscale modeling!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Multiscale Map</vt:lpstr>
      <vt:lpstr>The methodological zoo with lovely animals…</vt:lpstr>
      <vt:lpstr>The methodological zoo with lovely animals…</vt:lpstr>
      <vt:lpstr>ACTION ITEMS – HOMEWORK!</vt:lpstr>
    </vt:vector>
  </TitlesOfParts>
  <Company>University of Calgary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deMon ’07  “deMon quo vadis?”</dc:title>
  <dc:creator>Dennis Salahub</dc:creator>
  <cp:lastModifiedBy>Dennis Salahub</cp:lastModifiedBy>
  <cp:revision>177</cp:revision>
  <cp:lastPrinted>2022-10-10T15:10:43Z</cp:lastPrinted>
  <dcterms:created xsi:type="dcterms:W3CDTF">2011-06-30T16:46:18Z</dcterms:created>
  <dcterms:modified xsi:type="dcterms:W3CDTF">2024-06-07T18:02:23Z</dcterms:modified>
</cp:coreProperties>
</file>